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0" r:id="rId1"/>
  </p:sldMasterIdLst>
  <p:notesMasterIdLst>
    <p:notesMasterId r:id="rId23"/>
  </p:notesMasterIdLst>
  <p:sldIdLst>
    <p:sldId id="256" r:id="rId2"/>
    <p:sldId id="293" r:id="rId3"/>
    <p:sldId id="308" r:id="rId4"/>
    <p:sldId id="294" r:id="rId5"/>
    <p:sldId id="305" r:id="rId6"/>
    <p:sldId id="295" r:id="rId7"/>
    <p:sldId id="306" r:id="rId8"/>
    <p:sldId id="297" r:id="rId9"/>
    <p:sldId id="301" r:id="rId10"/>
    <p:sldId id="286" r:id="rId11"/>
    <p:sldId id="309" r:id="rId12"/>
    <p:sldId id="289" r:id="rId13"/>
    <p:sldId id="311" r:id="rId14"/>
    <p:sldId id="304" r:id="rId15"/>
    <p:sldId id="313" r:id="rId16"/>
    <p:sldId id="312" r:id="rId17"/>
    <p:sldId id="303" r:id="rId18"/>
    <p:sldId id="298" r:id="rId19"/>
    <p:sldId id="310" r:id="rId20"/>
    <p:sldId id="307"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B3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snapToObjects="1">
      <p:cViewPr>
        <p:scale>
          <a:sx n="82" d="100"/>
          <a:sy n="82" d="100"/>
        </p:scale>
        <p:origin x="69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54EB5-DB53-4C69-8B10-01F890D63F58}" type="datetimeFigureOut">
              <a:rPr lang="en-GB" smtClean="0"/>
              <a:t>13/01/2024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0F29A-BBEE-4EB5-AF27-C5E8BF10DB0B}" type="slidenum">
              <a:rPr lang="en-GB" smtClean="0"/>
              <a:t>‹#›</a:t>
            </a:fld>
            <a:endParaRPr lang="en-GB"/>
          </a:p>
        </p:txBody>
      </p:sp>
    </p:spTree>
    <p:extLst>
      <p:ext uri="{BB962C8B-B14F-4D97-AF65-F5344CB8AC3E}">
        <p14:creationId xmlns:p14="http://schemas.microsoft.com/office/powerpoint/2010/main" val="266299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E0F29A-BBEE-4EB5-AF27-C5E8BF10DB0B}" type="slidenum">
              <a:rPr lang="en-GB" smtClean="0"/>
              <a:t>3</a:t>
            </a:fld>
            <a:endParaRPr lang="en-GB"/>
          </a:p>
        </p:txBody>
      </p:sp>
    </p:spTree>
    <p:extLst>
      <p:ext uri="{BB962C8B-B14F-4D97-AF65-F5344CB8AC3E}">
        <p14:creationId xmlns:p14="http://schemas.microsoft.com/office/powerpoint/2010/main" val="310453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E0F29A-BBEE-4EB5-AF27-C5E8BF10DB0B}" type="slidenum">
              <a:rPr lang="en-GB" smtClean="0"/>
              <a:t>15</a:t>
            </a:fld>
            <a:endParaRPr lang="en-GB"/>
          </a:p>
        </p:txBody>
      </p:sp>
    </p:spTree>
    <p:extLst>
      <p:ext uri="{BB962C8B-B14F-4D97-AF65-F5344CB8AC3E}">
        <p14:creationId xmlns:p14="http://schemas.microsoft.com/office/powerpoint/2010/main" val="330944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1/13/2024</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373195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1/13/2024</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08127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1/13/2024</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55728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1/13/2024</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00639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1/13/2024</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50706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1/13/2024</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21578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1/13/2024</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0786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1/13/2024</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67500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1/13/2024</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88614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1/13/2024</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46342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1/13/2024</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56529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1/13/2024</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67993759"/>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9" r:id="rId6"/>
    <p:sldLayoutId id="2147483884" r:id="rId7"/>
    <p:sldLayoutId id="2147483885" r:id="rId8"/>
    <p:sldLayoutId id="2147483886" r:id="rId9"/>
    <p:sldLayoutId id="2147483888" r:id="rId10"/>
    <p:sldLayoutId id="2147483887"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rake.norfolk.sch.uk/the-zones-of-regulation-1/" TargetMode="External"/><Relationship Id="rId2" Type="http://schemas.openxmlformats.org/officeDocument/2006/relationships/hyperlink" Target="https://zonesofregulation.com/"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theottoolbox.com/zones-of-regulation-activities/" TargetMode="External"/><Relationship Id="rId4" Type="http://schemas.openxmlformats.org/officeDocument/2006/relationships/hyperlink" Target="https://hes-extraordinary.com/the-zones-of-regulati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zonesofregulation.com/teaching-the-zones-of-regulation-with-integrity/"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Rectangle 47">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F0CFA9-C67A-28DE-B16C-69E6CED56E2F}"/>
              </a:ext>
            </a:extLst>
          </p:cNvPr>
          <p:cNvSpPr>
            <a:spLocks noGrp="1"/>
          </p:cNvSpPr>
          <p:nvPr>
            <p:ph type="ctrTitle"/>
          </p:nvPr>
        </p:nvSpPr>
        <p:spPr>
          <a:xfrm>
            <a:off x="5134505" y="1575054"/>
            <a:ext cx="5742042" cy="2796945"/>
          </a:xfrm>
        </p:spPr>
        <p:txBody>
          <a:bodyPr anchor="ctr">
            <a:normAutofit/>
          </a:bodyPr>
          <a:lstStyle/>
          <a:p>
            <a:pPr algn="l"/>
            <a:r>
              <a:rPr lang="en-US" dirty="0"/>
              <a:t>Emotional</a:t>
            </a:r>
            <a:br>
              <a:rPr lang="en-US" dirty="0"/>
            </a:br>
            <a:r>
              <a:rPr lang="en-US" dirty="0"/>
              <a:t>Regulation</a:t>
            </a:r>
          </a:p>
        </p:txBody>
      </p:sp>
      <p:pic>
        <p:nvPicPr>
          <p:cNvPr id="4" name="Picture 3" descr="Textured blue painted background">
            <a:extLst>
              <a:ext uri="{FF2B5EF4-FFF2-40B4-BE49-F238E27FC236}">
                <a16:creationId xmlns:a16="http://schemas.microsoft.com/office/drawing/2014/main" id="{E12F1342-B817-E2D3-C697-A1B1D6050778}"/>
              </a:ext>
            </a:extLst>
          </p:cNvPr>
          <p:cNvPicPr>
            <a:picLocks noChangeAspect="1"/>
          </p:cNvPicPr>
          <p:nvPr/>
        </p:nvPicPr>
        <p:blipFill rotWithShape="1">
          <a:blip r:embed="rId2"/>
          <a:srcRect l="25654" r="25656" b="2"/>
          <a:stretch/>
        </p:blipFill>
        <p:spPr>
          <a:xfrm>
            <a:off x="762000" y="762000"/>
            <a:ext cx="3890923" cy="5334000"/>
          </a:xfrm>
          <a:prstGeom prst="rect">
            <a:avLst/>
          </a:prstGeom>
          <a:effectLst>
            <a:outerShdw blurRad="50800" dist="50800" dir="5400000" sx="70342" sy="70342" algn="ctr" rotWithShape="0">
              <a:schemeClr val="bg1">
                <a:alpha val="99000"/>
              </a:schemeClr>
            </a:outerShdw>
          </a:effectLst>
        </p:spPr>
      </p:pic>
      <p:sp>
        <p:nvSpPr>
          <p:cNvPr id="10" name="Content Placeholder 2">
            <a:extLst>
              <a:ext uri="{FF2B5EF4-FFF2-40B4-BE49-F238E27FC236}">
                <a16:creationId xmlns:a16="http://schemas.microsoft.com/office/drawing/2014/main" id="{9DF1B6CB-F38F-4307-824C-8F1320A3A26C}"/>
              </a:ext>
            </a:extLst>
          </p:cNvPr>
          <p:cNvSpPr txBox="1">
            <a:spLocks/>
          </p:cNvSpPr>
          <p:nvPr/>
        </p:nvSpPr>
        <p:spPr>
          <a:xfrm>
            <a:off x="4372505" y="4016828"/>
            <a:ext cx="4817582" cy="3127248"/>
          </a:xfrm>
          <a:prstGeom prst="rect">
            <a:avLst/>
          </a:prstGeom>
        </p:spPr>
        <p:txBody>
          <a:bodyPr vert="horz" lIns="91440" tIns="45720" rIns="91440" bIns="45720" rtlCol="0">
            <a:normAutofit/>
          </a:bodyPr>
          <a:lstStyle>
            <a:lvl1pPr marL="0" indent="0" algn="ctr" defTabSz="914400" rtl="0" eaLnBrk="1" latinLnBrk="0" hangingPunct="1">
              <a:lnSpc>
                <a:spcPct val="105000"/>
              </a:lnSpc>
              <a:spcBef>
                <a:spcPts val="900"/>
              </a:spcBef>
              <a:buClr>
                <a:schemeClr val="accent5"/>
              </a:buClr>
              <a:buFont typeface="Avenir Next LT Pro" panose="020B05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105000"/>
              </a:lnSpc>
              <a:spcBef>
                <a:spcPts val="600"/>
              </a:spcBef>
              <a:buClr>
                <a:schemeClr val="accent5"/>
              </a:buClr>
              <a:buFont typeface="Avenir Next LT Pro" panose="020B05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600"/>
              </a:spcBef>
              <a:buFontTx/>
              <a:buNone/>
              <a:defRPr sz="1600" i="1" kern="1200">
                <a:solidFill>
                  <a:schemeClr val="tx1">
                    <a:lumMod val="75000"/>
                    <a:lumOff val="25000"/>
                  </a:schemeClr>
                </a:solidFill>
                <a:latin typeface="+mn-lt"/>
                <a:ea typeface="+mn-ea"/>
                <a:cs typeface="+mn-cs"/>
              </a:defRPr>
            </a:lvl4pPr>
            <a:lvl5pPr marL="1828800" indent="0" algn="ctr" defTabSz="914400" rtl="0" eaLnBrk="1" latinLnBrk="0" hangingPunct="1">
              <a:lnSpc>
                <a:spcPct val="105000"/>
              </a:lnSpc>
              <a:spcBef>
                <a:spcPts val="600"/>
              </a:spcBef>
              <a:buClr>
                <a:schemeClr val="accent5"/>
              </a:buClr>
              <a:buFont typeface="Avenir Next LT Pro" panose="020B05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t>Parent Café January 2024</a:t>
            </a:r>
          </a:p>
          <a:p>
            <a:endParaRPr lang="en-GB" dirty="0"/>
          </a:p>
        </p:txBody>
      </p:sp>
    </p:spTree>
    <p:extLst>
      <p:ext uri="{BB962C8B-B14F-4D97-AF65-F5344CB8AC3E}">
        <p14:creationId xmlns:p14="http://schemas.microsoft.com/office/powerpoint/2010/main" val="2141517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CA0BF4-6688-4F15-94F6-62445F569771}"/>
              </a:ext>
            </a:extLst>
          </p:cNvPr>
          <p:cNvPicPr>
            <a:picLocks noChangeAspect="1"/>
          </p:cNvPicPr>
          <p:nvPr/>
        </p:nvPicPr>
        <p:blipFill>
          <a:blip r:embed="rId2"/>
          <a:stretch>
            <a:fillRect/>
          </a:stretch>
        </p:blipFill>
        <p:spPr>
          <a:xfrm>
            <a:off x="488414" y="484219"/>
            <a:ext cx="5486287" cy="6085180"/>
          </a:xfrm>
          <a:prstGeom prst="rect">
            <a:avLst/>
          </a:prstGeom>
        </p:spPr>
      </p:pic>
      <p:pic>
        <p:nvPicPr>
          <p:cNvPr id="1026" name="Picture 2" descr="How to Map Your Own Nervous Sytem: The Polyvagal Theory - The Movement  Paradigm">
            <a:extLst>
              <a:ext uri="{FF2B5EF4-FFF2-40B4-BE49-F238E27FC236}">
                <a16:creationId xmlns:a16="http://schemas.microsoft.com/office/drawing/2014/main" id="{9714FC28-3561-4D0A-A0B7-980DAF14A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63017"/>
            <a:ext cx="5763208" cy="335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903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011041-7C3F-432E-BE40-B446FD6E9EC1}"/>
              </a:ext>
            </a:extLst>
          </p:cNvPr>
          <p:cNvPicPr>
            <a:picLocks noChangeAspect="1"/>
          </p:cNvPicPr>
          <p:nvPr/>
        </p:nvPicPr>
        <p:blipFill rotWithShape="1">
          <a:blip r:embed="rId2"/>
          <a:srcRect t="36901"/>
          <a:stretch/>
        </p:blipFill>
        <p:spPr>
          <a:xfrm>
            <a:off x="2742302" y="713294"/>
            <a:ext cx="6429689" cy="2168144"/>
          </a:xfrm>
          <a:prstGeom prst="rect">
            <a:avLst/>
          </a:prstGeom>
        </p:spPr>
      </p:pic>
      <p:sp>
        <p:nvSpPr>
          <p:cNvPr id="5" name="Rectangle 4">
            <a:extLst>
              <a:ext uri="{FF2B5EF4-FFF2-40B4-BE49-F238E27FC236}">
                <a16:creationId xmlns:a16="http://schemas.microsoft.com/office/drawing/2014/main" id="{F5B9E09B-5E8C-4C21-8B43-F6D61885C50D}"/>
              </a:ext>
            </a:extLst>
          </p:cNvPr>
          <p:cNvSpPr/>
          <p:nvPr/>
        </p:nvSpPr>
        <p:spPr>
          <a:xfrm>
            <a:off x="-687355" y="5408"/>
            <a:ext cx="9268408" cy="707886"/>
          </a:xfrm>
          <a:prstGeom prst="rect">
            <a:avLst/>
          </a:prstGeom>
        </p:spPr>
        <p:txBody>
          <a:bodyPr wrap="square">
            <a:spAutoFit/>
          </a:bodyPr>
          <a:lstStyle/>
          <a:p>
            <a:pPr algn="ctr"/>
            <a:r>
              <a:rPr lang="en-US" sz="4000" b="1" dirty="0"/>
              <a:t>How does this look in school?</a:t>
            </a:r>
            <a:endParaRPr lang="en-GB" sz="4000" b="1" dirty="0"/>
          </a:p>
        </p:txBody>
      </p:sp>
      <p:pic>
        <p:nvPicPr>
          <p:cNvPr id="6" name="Picture 5">
            <a:extLst>
              <a:ext uri="{FF2B5EF4-FFF2-40B4-BE49-F238E27FC236}">
                <a16:creationId xmlns:a16="http://schemas.microsoft.com/office/drawing/2014/main" id="{2DE14AD0-384A-4354-92F1-0A3FC5E46B39}"/>
              </a:ext>
            </a:extLst>
          </p:cNvPr>
          <p:cNvPicPr>
            <a:picLocks noChangeAspect="1"/>
          </p:cNvPicPr>
          <p:nvPr/>
        </p:nvPicPr>
        <p:blipFill rotWithShape="1">
          <a:blip r:embed="rId3"/>
          <a:srcRect l="2342" t="19306" r="3194" b="8488"/>
          <a:stretch/>
        </p:blipFill>
        <p:spPr>
          <a:xfrm>
            <a:off x="1916542" y="3017230"/>
            <a:ext cx="8081208" cy="3624146"/>
          </a:xfrm>
          <a:prstGeom prst="rect">
            <a:avLst/>
          </a:prstGeom>
        </p:spPr>
      </p:pic>
    </p:spTree>
    <p:extLst>
      <p:ext uri="{BB962C8B-B14F-4D97-AF65-F5344CB8AC3E}">
        <p14:creationId xmlns:p14="http://schemas.microsoft.com/office/powerpoint/2010/main" val="2269954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157" y="886408"/>
            <a:ext cx="7422112" cy="6167535"/>
          </a:xfrm>
        </p:spPr>
        <p:txBody>
          <a:bodyPr>
            <a:normAutofit fontScale="70000" lnSpcReduction="20000"/>
          </a:bodyPr>
          <a:lstStyle/>
          <a:p>
            <a:pPr>
              <a:lnSpc>
                <a:spcPct val="160000"/>
              </a:lnSpc>
            </a:pPr>
            <a:r>
              <a:rPr lang="en-GB" b="1" dirty="0"/>
              <a:t>Pupil Voice</a:t>
            </a:r>
          </a:p>
          <a:p>
            <a:pPr>
              <a:lnSpc>
                <a:spcPct val="160000"/>
              </a:lnSpc>
            </a:pPr>
            <a:r>
              <a:rPr lang="en-GB" b="1" dirty="0"/>
              <a:t>Check-in times </a:t>
            </a:r>
            <a:r>
              <a:rPr lang="en-GB" dirty="0"/>
              <a:t>– morning, after playtimes, end of the day. Adults will also check in, to model the language.</a:t>
            </a:r>
          </a:p>
          <a:p>
            <a:pPr>
              <a:lnSpc>
                <a:spcPct val="160000"/>
              </a:lnSpc>
            </a:pPr>
            <a:r>
              <a:rPr lang="en-GB" b="1" dirty="0"/>
              <a:t>Class text/story time </a:t>
            </a:r>
            <a:r>
              <a:rPr lang="en-GB" dirty="0"/>
              <a:t>– how are the characters feeling? Why? What strategies could they use? Having a character from your class text on the zones check-in!</a:t>
            </a:r>
          </a:p>
          <a:p>
            <a:pPr>
              <a:lnSpc>
                <a:spcPct val="160000"/>
              </a:lnSpc>
            </a:pPr>
            <a:r>
              <a:rPr lang="en-GB" b="1" dirty="0"/>
              <a:t>Restorative conversations </a:t>
            </a:r>
            <a:r>
              <a:rPr lang="en-GB" dirty="0"/>
              <a:t>during or following an incident. How were you feeling? What strategy could we use next time?</a:t>
            </a:r>
          </a:p>
          <a:p>
            <a:pPr>
              <a:lnSpc>
                <a:spcPct val="160000"/>
              </a:lnSpc>
            </a:pPr>
            <a:r>
              <a:rPr lang="en-GB" b="1" dirty="0"/>
              <a:t>Whole class strategies </a:t>
            </a:r>
            <a:r>
              <a:rPr lang="en-GB" dirty="0"/>
              <a:t>– tools children can use in each zone for the whole class</a:t>
            </a:r>
          </a:p>
          <a:p>
            <a:pPr>
              <a:lnSpc>
                <a:spcPct val="160000"/>
              </a:lnSpc>
            </a:pPr>
            <a:r>
              <a:rPr lang="en-GB" b="1" dirty="0"/>
              <a:t>Zones of regulation profiles</a:t>
            </a:r>
            <a:r>
              <a:rPr lang="en-GB" dirty="0"/>
              <a:t>/risk management plans</a:t>
            </a:r>
          </a:p>
          <a:p>
            <a:pPr>
              <a:lnSpc>
                <a:spcPct val="160000"/>
              </a:lnSpc>
            </a:pPr>
            <a:r>
              <a:rPr lang="en-GB" dirty="0"/>
              <a:t>Within the </a:t>
            </a:r>
            <a:r>
              <a:rPr lang="en-GB" b="1" dirty="0"/>
              <a:t>PSHE Curriculum</a:t>
            </a:r>
          </a:p>
          <a:p>
            <a:pPr>
              <a:lnSpc>
                <a:spcPct val="160000"/>
              </a:lnSpc>
            </a:pPr>
            <a:r>
              <a:rPr lang="en-GB" dirty="0"/>
              <a:t>Coming soon – as part of our </a:t>
            </a:r>
            <a:r>
              <a:rPr lang="en-GB" b="1" dirty="0"/>
              <a:t>behaviour/relationships  policy</a:t>
            </a:r>
          </a:p>
        </p:txBody>
      </p:sp>
      <p:pic>
        <p:nvPicPr>
          <p:cNvPr id="4" name="Picture 3">
            <a:extLst>
              <a:ext uri="{FF2B5EF4-FFF2-40B4-BE49-F238E27FC236}">
                <a16:creationId xmlns:a16="http://schemas.microsoft.com/office/drawing/2014/main" id="{925E3317-0655-4485-8A37-9726B2928AE2}"/>
              </a:ext>
            </a:extLst>
          </p:cNvPr>
          <p:cNvPicPr>
            <a:picLocks noChangeAspect="1"/>
          </p:cNvPicPr>
          <p:nvPr/>
        </p:nvPicPr>
        <p:blipFill>
          <a:blip r:embed="rId2"/>
          <a:stretch>
            <a:fillRect/>
          </a:stretch>
        </p:blipFill>
        <p:spPr>
          <a:xfrm>
            <a:off x="9471991" y="226746"/>
            <a:ext cx="2461524" cy="1669188"/>
          </a:xfrm>
          <a:prstGeom prst="rect">
            <a:avLst/>
          </a:prstGeom>
        </p:spPr>
      </p:pic>
      <p:pic>
        <p:nvPicPr>
          <p:cNvPr id="5" name="Picture 4">
            <a:extLst>
              <a:ext uri="{FF2B5EF4-FFF2-40B4-BE49-F238E27FC236}">
                <a16:creationId xmlns:a16="http://schemas.microsoft.com/office/drawing/2014/main" id="{06DA01F4-D7B0-4FE3-A6DA-5B880D4234FC}"/>
              </a:ext>
            </a:extLst>
          </p:cNvPr>
          <p:cNvPicPr>
            <a:picLocks noChangeAspect="1"/>
          </p:cNvPicPr>
          <p:nvPr/>
        </p:nvPicPr>
        <p:blipFill>
          <a:blip r:embed="rId3"/>
          <a:stretch>
            <a:fillRect/>
          </a:stretch>
        </p:blipFill>
        <p:spPr>
          <a:xfrm>
            <a:off x="8423166" y="1010396"/>
            <a:ext cx="2448610" cy="1669268"/>
          </a:xfrm>
          <a:prstGeom prst="rect">
            <a:avLst/>
          </a:prstGeom>
        </p:spPr>
      </p:pic>
      <p:pic>
        <p:nvPicPr>
          <p:cNvPr id="9" name="Picture 8">
            <a:extLst>
              <a:ext uri="{FF2B5EF4-FFF2-40B4-BE49-F238E27FC236}">
                <a16:creationId xmlns:a16="http://schemas.microsoft.com/office/drawing/2014/main" id="{40F3E26C-4A01-4133-B649-EBDEC7A9FE33}"/>
              </a:ext>
            </a:extLst>
          </p:cNvPr>
          <p:cNvPicPr>
            <a:picLocks noChangeAspect="1"/>
          </p:cNvPicPr>
          <p:nvPr/>
        </p:nvPicPr>
        <p:blipFill rotWithShape="1">
          <a:blip r:embed="rId4"/>
          <a:srcRect t="20544" b="15918"/>
          <a:stretch/>
        </p:blipFill>
        <p:spPr>
          <a:xfrm>
            <a:off x="8220269" y="2884426"/>
            <a:ext cx="3713246" cy="1769475"/>
          </a:xfrm>
          <a:prstGeom prst="rect">
            <a:avLst/>
          </a:prstGeom>
        </p:spPr>
      </p:pic>
      <p:pic>
        <p:nvPicPr>
          <p:cNvPr id="10" name="Picture 9">
            <a:extLst>
              <a:ext uri="{FF2B5EF4-FFF2-40B4-BE49-F238E27FC236}">
                <a16:creationId xmlns:a16="http://schemas.microsoft.com/office/drawing/2014/main" id="{5BDACA6C-5EF1-471B-AE00-7E7B46623A73}"/>
              </a:ext>
            </a:extLst>
          </p:cNvPr>
          <p:cNvPicPr>
            <a:picLocks noChangeAspect="1"/>
          </p:cNvPicPr>
          <p:nvPr/>
        </p:nvPicPr>
        <p:blipFill>
          <a:blip r:embed="rId5"/>
          <a:stretch>
            <a:fillRect/>
          </a:stretch>
        </p:blipFill>
        <p:spPr>
          <a:xfrm>
            <a:off x="9677264" y="4858664"/>
            <a:ext cx="1194512" cy="1872877"/>
          </a:xfrm>
          <a:prstGeom prst="rect">
            <a:avLst/>
          </a:prstGeom>
        </p:spPr>
      </p:pic>
      <p:sp>
        <p:nvSpPr>
          <p:cNvPr id="7" name="Rectangle 6">
            <a:extLst>
              <a:ext uri="{FF2B5EF4-FFF2-40B4-BE49-F238E27FC236}">
                <a16:creationId xmlns:a16="http://schemas.microsoft.com/office/drawing/2014/main" id="{39D9C410-E9A7-457B-865C-79B8A17CFF68}"/>
              </a:ext>
            </a:extLst>
          </p:cNvPr>
          <p:cNvSpPr/>
          <p:nvPr/>
        </p:nvSpPr>
        <p:spPr>
          <a:xfrm>
            <a:off x="-1415142" y="13335"/>
            <a:ext cx="9268408" cy="646331"/>
          </a:xfrm>
          <a:prstGeom prst="rect">
            <a:avLst/>
          </a:prstGeom>
        </p:spPr>
        <p:txBody>
          <a:bodyPr wrap="square">
            <a:spAutoFit/>
          </a:bodyPr>
          <a:lstStyle/>
          <a:p>
            <a:pPr algn="ctr"/>
            <a:r>
              <a:rPr lang="en-US" sz="3600" b="1" dirty="0"/>
              <a:t>A few examples at school</a:t>
            </a:r>
            <a:endParaRPr lang="en-GB" sz="3600" b="1" dirty="0"/>
          </a:p>
        </p:txBody>
      </p:sp>
    </p:spTree>
    <p:extLst>
      <p:ext uri="{BB962C8B-B14F-4D97-AF65-F5344CB8AC3E}">
        <p14:creationId xmlns:p14="http://schemas.microsoft.com/office/powerpoint/2010/main" val="3134041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57CC-6285-4E66-96FA-31826CC8AE16}"/>
              </a:ext>
            </a:extLst>
          </p:cNvPr>
          <p:cNvSpPr>
            <a:spLocks noGrp="1"/>
          </p:cNvSpPr>
          <p:nvPr>
            <p:ph type="title"/>
          </p:nvPr>
        </p:nvSpPr>
        <p:spPr>
          <a:xfrm>
            <a:off x="323586" y="155634"/>
            <a:ext cx="9296276" cy="77631"/>
          </a:xfrm>
        </p:spPr>
        <p:txBody>
          <a:bodyPr>
            <a:noAutofit/>
          </a:bodyPr>
          <a:lstStyle/>
          <a:p>
            <a:r>
              <a:rPr lang="en-GB" sz="2800" dirty="0"/>
              <a:t>Zones of Regulation Profiles - supporting behaviour </a:t>
            </a:r>
          </a:p>
        </p:txBody>
      </p:sp>
      <p:pic>
        <p:nvPicPr>
          <p:cNvPr id="4" name="Picture 3">
            <a:extLst>
              <a:ext uri="{FF2B5EF4-FFF2-40B4-BE49-F238E27FC236}">
                <a16:creationId xmlns:a16="http://schemas.microsoft.com/office/drawing/2014/main" id="{C095C050-A42E-4D11-AD3D-FD619EBB5E79}"/>
              </a:ext>
            </a:extLst>
          </p:cNvPr>
          <p:cNvPicPr>
            <a:picLocks noChangeAspect="1"/>
          </p:cNvPicPr>
          <p:nvPr/>
        </p:nvPicPr>
        <p:blipFill>
          <a:blip r:embed="rId2"/>
          <a:stretch>
            <a:fillRect/>
          </a:stretch>
        </p:blipFill>
        <p:spPr>
          <a:xfrm>
            <a:off x="1850571" y="805606"/>
            <a:ext cx="8963609" cy="5973116"/>
          </a:xfrm>
          <a:prstGeom prst="rect">
            <a:avLst/>
          </a:prstGeom>
        </p:spPr>
      </p:pic>
    </p:spTree>
    <p:extLst>
      <p:ext uri="{BB962C8B-B14F-4D97-AF65-F5344CB8AC3E}">
        <p14:creationId xmlns:p14="http://schemas.microsoft.com/office/powerpoint/2010/main" val="2232157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0E9472-2C05-4E6D-B66B-9CF3E2CF598C}"/>
              </a:ext>
            </a:extLst>
          </p:cNvPr>
          <p:cNvPicPr>
            <a:picLocks noChangeAspect="1"/>
          </p:cNvPicPr>
          <p:nvPr/>
        </p:nvPicPr>
        <p:blipFill>
          <a:blip r:embed="rId2"/>
          <a:stretch>
            <a:fillRect/>
          </a:stretch>
        </p:blipFill>
        <p:spPr>
          <a:xfrm>
            <a:off x="683367" y="697026"/>
            <a:ext cx="11012277" cy="5463947"/>
          </a:xfrm>
          <a:prstGeom prst="rect">
            <a:avLst/>
          </a:prstGeom>
        </p:spPr>
      </p:pic>
    </p:spTree>
    <p:extLst>
      <p:ext uri="{BB962C8B-B14F-4D97-AF65-F5344CB8AC3E}">
        <p14:creationId xmlns:p14="http://schemas.microsoft.com/office/powerpoint/2010/main" val="889478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4C058-69AE-4707-BE03-92A7097E0726}"/>
              </a:ext>
            </a:extLst>
          </p:cNvPr>
          <p:cNvSpPr>
            <a:spLocks noGrp="1"/>
          </p:cNvSpPr>
          <p:nvPr>
            <p:ph type="title"/>
          </p:nvPr>
        </p:nvSpPr>
        <p:spPr>
          <a:xfrm>
            <a:off x="902083" y="920745"/>
            <a:ext cx="3436651" cy="833410"/>
          </a:xfrm>
        </p:spPr>
        <p:txBody>
          <a:bodyPr/>
          <a:lstStyle/>
          <a:p>
            <a:r>
              <a:rPr lang="en-GB" dirty="0"/>
              <a:t>Using scripts</a:t>
            </a:r>
          </a:p>
        </p:txBody>
      </p:sp>
      <p:sp>
        <p:nvSpPr>
          <p:cNvPr id="3" name="Content Placeholder 2">
            <a:extLst>
              <a:ext uri="{FF2B5EF4-FFF2-40B4-BE49-F238E27FC236}">
                <a16:creationId xmlns:a16="http://schemas.microsoft.com/office/drawing/2014/main" id="{C6D7CF8C-A708-4C8F-BDAB-66E20E1963AD}"/>
              </a:ext>
            </a:extLst>
          </p:cNvPr>
          <p:cNvSpPr>
            <a:spLocks noGrp="1"/>
          </p:cNvSpPr>
          <p:nvPr>
            <p:ph idx="1"/>
          </p:nvPr>
        </p:nvSpPr>
        <p:spPr>
          <a:xfrm>
            <a:off x="1200600" y="1922105"/>
            <a:ext cx="10070779" cy="4599993"/>
          </a:xfrm>
        </p:spPr>
        <p:txBody>
          <a:bodyPr>
            <a:normAutofit fontScale="85000" lnSpcReduction="20000"/>
          </a:bodyPr>
          <a:lstStyle/>
          <a:p>
            <a:r>
              <a:rPr lang="en-GB" dirty="0"/>
              <a:t>Time and space is the number one strategy to support someone who is dysregulated</a:t>
            </a:r>
          </a:p>
          <a:p>
            <a:r>
              <a:rPr lang="en-GB" dirty="0"/>
              <a:t>If you need to communicate verbally, using scripts is best</a:t>
            </a:r>
          </a:p>
          <a:p>
            <a:r>
              <a:rPr lang="en-GB" dirty="0"/>
              <a:t>Scripts are predictable, consistent and safe, they support both the adult and child to regulate</a:t>
            </a:r>
          </a:p>
          <a:p>
            <a:r>
              <a:rPr lang="en-GB" dirty="0"/>
              <a:t>Scripts support a trauma informed PACE approach</a:t>
            </a:r>
          </a:p>
          <a:p>
            <a:endParaRPr lang="en-GB" dirty="0"/>
          </a:p>
          <a:p>
            <a:pPr marL="0" indent="0">
              <a:buNone/>
            </a:pPr>
            <a:r>
              <a:rPr lang="en-GB" dirty="0"/>
              <a:t>e.g. </a:t>
            </a:r>
          </a:p>
          <a:p>
            <a:pPr marL="0" indent="0">
              <a:buNone/>
            </a:pPr>
            <a:r>
              <a:rPr lang="en-GB" dirty="0"/>
              <a:t>“It is OK to feel ____, but it is not OK to ____”</a:t>
            </a:r>
          </a:p>
          <a:p>
            <a:pPr marL="0" indent="0">
              <a:buNone/>
            </a:pPr>
            <a:r>
              <a:rPr lang="en-GB" dirty="0"/>
              <a:t>“I am here when you are ready”</a:t>
            </a:r>
          </a:p>
          <a:p>
            <a:pPr marL="0" indent="0">
              <a:buNone/>
            </a:pPr>
            <a:r>
              <a:rPr lang="en-GB" dirty="0"/>
              <a:t>“What strategy could you choose? *show two visual choices*”</a:t>
            </a:r>
          </a:p>
          <a:p>
            <a:pPr marL="0" indent="0">
              <a:buNone/>
            </a:pPr>
            <a:r>
              <a:rPr lang="en-GB" dirty="0"/>
              <a:t>“Thank you for telling me”</a:t>
            </a:r>
          </a:p>
          <a:p>
            <a:pPr marL="0" indent="0">
              <a:buNone/>
            </a:pPr>
            <a:endParaRPr lang="en-GB" dirty="0"/>
          </a:p>
        </p:txBody>
      </p:sp>
    </p:spTree>
    <p:extLst>
      <p:ext uri="{BB962C8B-B14F-4D97-AF65-F5344CB8AC3E}">
        <p14:creationId xmlns:p14="http://schemas.microsoft.com/office/powerpoint/2010/main" val="488887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A.C.E. Yourself | and then there were four">
            <a:extLst>
              <a:ext uri="{FF2B5EF4-FFF2-40B4-BE49-F238E27FC236}">
                <a16:creationId xmlns:a16="http://schemas.microsoft.com/office/drawing/2014/main" id="{1ECAB903-6DDE-41C9-9D8A-DB077FE5F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9322" y="2463283"/>
            <a:ext cx="6794749" cy="437343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28B05B5-DEDE-4FFC-A0B9-B9793043A590}"/>
              </a:ext>
            </a:extLst>
          </p:cNvPr>
          <p:cNvSpPr/>
          <p:nvPr/>
        </p:nvSpPr>
        <p:spPr>
          <a:xfrm>
            <a:off x="1184125" y="3429000"/>
            <a:ext cx="3014652" cy="2308324"/>
          </a:xfrm>
          <a:prstGeom prst="rect">
            <a:avLst/>
          </a:prstGeom>
        </p:spPr>
        <p:txBody>
          <a:bodyPr wrap="square">
            <a:spAutoFit/>
          </a:bodyPr>
          <a:lstStyle/>
          <a:p>
            <a:r>
              <a:rPr lang="en-GB" sz="1600" i="1" dirty="0"/>
              <a:t>“Connect and redirect: When a child is upset, connect first emotionally, right-brain to right-brain. Then, once the child is more in control and receptive, bring in the left-brain lessons”</a:t>
            </a:r>
            <a:r>
              <a:rPr lang="en-GB" sz="1600" dirty="0"/>
              <a:t> - The Whole Brain Child, Daniel J. Siegel and Tina Payne Bryson </a:t>
            </a:r>
          </a:p>
        </p:txBody>
      </p:sp>
      <p:sp>
        <p:nvSpPr>
          <p:cNvPr id="10" name="Rectangle 9">
            <a:extLst>
              <a:ext uri="{FF2B5EF4-FFF2-40B4-BE49-F238E27FC236}">
                <a16:creationId xmlns:a16="http://schemas.microsoft.com/office/drawing/2014/main" id="{7B002AA4-6B86-4A63-9FC9-159F9C498127}"/>
              </a:ext>
            </a:extLst>
          </p:cNvPr>
          <p:cNvSpPr/>
          <p:nvPr/>
        </p:nvSpPr>
        <p:spPr>
          <a:xfrm>
            <a:off x="886804" y="934939"/>
            <a:ext cx="10418391" cy="1477328"/>
          </a:xfrm>
          <a:prstGeom prst="rect">
            <a:avLst/>
          </a:prstGeom>
        </p:spPr>
        <p:txBody>
          <a:bodyPr wrap="square">
            <a:spAutoFit/>
          </a:bodyPr>
          <a:lstStyle/>
          <a:p>
            <a:r>
              <a:rPr lang="en-GB" dirty="0"/>
              <a:t>PACE is an approach developed by Dr Dan Hughes, an American psychologist who works with children who have experienced trauma. </a:t>
            </a:r>
          </a:p>
          <a:p>
            <a:r>
              <a:rPr lang="en-GB" dirty="0"/>
              <a:t>These principles help to promote the experience of safety for young people. Children need to feel that you have connected with the emotional part of their brain before they can engage the thoughtful, articulate, problem solving areas. </a:t>
            </a:r>
          </a:p>
        </p:txBody>
      </p:sp>
      <p:sp>
        <p:nvSpPr>
          <p:cNvPr id="6" name="Title 1">
            <a:extLst>
              <a:ext uri="{FF2B5EF4-FFF2-40B4-BE49-F238E27FC236}">
                <a16:creationId xmlns:a16="http://schemas.microsoft.com/office/drawing/2014/main" id="{84D9D7FB-8BEA-4A6F-8ECB-5B0399F1A1B9}"/>
              </a:ext>
            </a:extLst>
          </p:cNvPr>
          <p:cNvSpPr>
            <a:spLocks noGrp="1"/>
          </p:cNvSpPr>
          <p:nvPr>
            <p:ph type="title"/>
          </p:nvPr>
        </p:nvSpPr>
        <p:spPr>
          <a:xfrm>
            <a:off x="211617" y="101529"/>
            <a:ext cx="4845575" cy="833410"/>
          </a:xfrm>
        </p:spPr>
        <p:txBody>
          <a:bodyPr>
            <a:normAutofit fontScale="90000"/>
          </a:bodyPr>
          <a:lstStyle/>
          <a:p>
            <a:r>
              <a:rPr lang="en-GB" dirty="0"/>
              <a:t>The PACE Approach</a:t>
            </a:r>
          </a:p>
        </p:txBody>
      </p:sp>
    </p:spTree>
    <p:extLst>
      <p:ext uri="{BB962C8B-B14F-4D97-AF65-F5344CB8AC3E}">
        <p14:creationId xmlns:p14="http://schemas.microsoft.com/office/powerpoint/2010/main" val="3628713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34C0E2-227F-40A8-8489-56687CE44384}"/>
              </a:ext>
            </a:extLst>
          </p:cNvPr>
          <p:cNvSpPr/>
          <p:nvPr/>
        </p:nvSpPr>
        <p:spPr>
          <a:xfrm>
            <a:off x="929951" y="913141"/>
            <a:ext cx="9268408" cy="584775"/>
          </a:xfrm>
          <a:prstGeom prst="rect">
            <a:avLst/>
          </a:prstGeom>
        </p:spPr>
        <p:txBody>
          <a:bodyPr wrap="square">
            <a:spAutoFit/>
          </a:bodyPr>
          <a:lstStyle/>
          <a:p>
            <a:r>
              <a:rPr lang="en-US" sz="3200" b="1" dirty="0"/>
              <a:t>What outcomes do we want to see?</a:t>
            </a:r>
            <a:endParaRPr lang="en-GB" sz="3200" b="1" dirty="0"/>
          </a:p>
        </p:txBody>
      </p:sp>
      <p:sp>
        <p:nvSpPr>
          <p:cNvPr id="5" name="Content Placeholder 2">
            <a:extLst>
              <a:ext uri="{FF2B5EF4-FFF2-40B4-BE49-F238E27FC236}">
                <a16:creationId xmlns:a16="http://schemas.microsoft.com/office/drawing/2014/main" id="{EA56A749-236E-4142-84E7-827ED455455B}"/>
              </a:ext>
            </a:extLst>
          </p:cNvPr>
          <p:cNvSpPr txBox="1">
            <a:spLocks/>
          </p:cNvSpPr>
          <p:nvPr/>
        </p:nvSpPr>
        <p:spPr>
          <a:xfrm>
            <a:off x="1111898" y="2015048"/>
            <a:ext cx="9086461" cy="4105833"/>
          </a:xfrm>
          <a:prstGeom prst="rect">
            <a:avLst/>
          </a:prstGeom>
        </p:spPr>
        <p:txBody>
          <a:bodyPr vert="horz" lIns="91440" tIns="45720" rIns="91440" bIns="45720" rtlCol="0">
            <a:normAutofit/>
          </a:bodyPr>
          <a:lst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Increase in overall wellbeing, positive mental health, self-esteem, resilience and outcomes into adulthood!</a:t>
            </a:r>
          </a:p>
          <a:p>
            <a:pPr marL="0" indent="0">
              <a:buNone/>
            </a:pPr>
            <a:endParaRPr lang="en-GB" dirty="0"/>
          </a:p>
          <a:p>
            <a:r>
              <a:rPr lang="en-GB" dirty="0"/>
              <a:t>Social, emotional and mental health needs being met</a:t>
            </a:r>
          </a:p>
          <a:p>
            <a:pPr marL="0" indent="0">
              <a:buNone/>
            </a:pPr>
            <a:endParaRPr lang="en-GB" dirty="0"/>
          </a:p>
          <a:p>
            <a:r>
              <a:rPr lang="en-GB" dirty="0"/>
              <a:t>Pupils being able to express their emotions and regulate their behaviour, resulting in less masking and dysregulation</a:t>
            </a:r>
          </a:p>
          <a:p>
            <a:endParaRPr lang="en-GB" dirty="0"/>
          </a:p>
          <a:p>
            <a:endParaRPr lang="en-US" dirty="0"/>
          </a:p>
          <a:p>
            <a:endParaRPr lang="en-US" dirty="0"/>
          </a:p>
          <a:p>
            <a:pPr marL="0" indent="0">
              <a:buFont typeface="Avenir Next LT Pro" panose="020B0504020202020204" pitchFamily="34" charset="0"/>
              <a:buNone/>
            </a:pPr>
            <a:endParaRPr lang="en-US" dirty="0"/>
          </a:p>
          <a:p>
            <a:pPr marL="0" indent="0">
              <a:buFont typeface="Avenir Next LT Pro" panose="020B0504020202020204" pitchFamily="34" charset="0"/>
              <a:buNone/>
            </a:pPr>
            <a:endParaRPr lang="en-US" dirty="0"/>
          </a:p>
        </p:txBody>
      </p:sp>
    </p:spTree>
    <p:extLst>
      <p:ext uri="{BB962C8B-B14F-4D97-AF65-F5344CB8AC3E}">
        <p14:creationId xmlns:p14="http://schemas.microsoft.com/office/powerpoint/2010/main" val="710069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34C0E2-227F-40A8-8489-56687CE44384}"/>
              </a:ext>
            </a:extLst>
          </p:cNvPr>
          <p:cNvSpPr/>
          <p:nvPr/>
        </p:nvSpPr>
        <p:spPr>
          <a:xfrm>
            <a:off x="939281" y="913141"/>
            <a:ext cx="9268408" cy="584775"/>
          </a:xfrm>
          <a:prstGeom prst="rect">
            <a:avLst/>
          </a:prstGeom>
        </p:spPr>
        <p:txBody>
          <a:bodyPr wrap="square">
            <a:spAutoFit/>
          </a:bodyPr>
          <a:lstStyle/>
          <a:p>
            <a:r>
              <a:rPr lang="en-US" sz="3200" b="1" dirty="0"/>
              <a:t>Applications within the home</a:t>
            </a:r>
            <a:endParaRPr lang="en-GB" sz="3200" b="1" dirty="0"/>
          </a:p>
        </p:txBody>
      </p:sp>
      <p:sp>
        <p:nvSpPr>
          <p:cNvPr id="5" name="Content Placeholder 2">
            <a:extLst>
              <a:ext uri="{FF2B5EF4-FFF2-40B4-BE49-F238E27FC236}">
                <a16:creationId xmlns:a16="http://schemas.microsoft.com/office/drawing/2014/main" id="{956FD72D-E4E3-427B-8464-00273553B04F}"/>
              </a:ext>
            </a:extLst>
          </p:cNvPr>
          <p:cNvSpPr txBox="1">
            <a:spLocks/>
          </p:cNvSpPr>
          <p:nvPr/>
        </p:nvSpPr>
        <p:spPr>
          <a:xfrm>
            <a:off x="1111898" y="1856428"/>
            <a:ext cx="10168812" cy="4544372"/>
          </a:xfrm>
          <a:prstGeom prst="rect">
            <a:avLst/>
          </a:prstGeom>
        </p:spPr>
        <p:txBody>
          <a:bodyPr vert="horz" lIns="91440" tIns="45720" rIns="91440" bIns="45720" rtlCol="0">
            <a:normAutofit fontScale="92500" lnSpcReduction="20000"/>
          </a:bodyPr>
          <a:lst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Zones of Regulation can be used within the home</a:t>
            </a:r>
            <a:r>
              <a:rPr lang="en-GB" b="1" dirty="0"/>
              <a:t> as much or as little as you feel would support</a:t>
            </a:r>
            <a:r>
              <a:rPr lang="en-GB" dirty="0"/>
              <a:t> the needs of your child!</a:t>
            </a:r>
          </a:p>
          <a:p>
            <a:pPr marL="0" indent="0">
              <a:buNone/>
            </a:pPr>
            <a:endParaRPr lang="en-GB" dirty="0"/>
          </a:p>
          <a:p>
            <a:r>
              <a:rPr lang="en-GB" dirty="0"/>
              <a:t>The simplest way to start to use the zones at home, is by having a </a:t>
            </a:r>
            <a:r>
              <a:rPr lang="en-GB" b="1" dirty="0"/>
              <a:t>visual ‘check-in’ </a:t>
            </a:r>
            <a:r>
              <a:rPr lang="en-GB" dirty="0"/>
              <a:t>resource within the home, that your whole family use to discuss their emotions.</a:t>
            </a:r>
          </a:p>
          <a:p>
            <a:pPr marL="0" indent="0">
              <a:buNone/>
            </a:pPr>
            <a:endParaRPr lang="en-GB" dirty="0"/>
          </a:p>
          <a:p>
            <a:r>
              <a:rPr lang="en-GB" b="1" dirty="0"/>
              <a:t>Personalised at home strategies </a:t>
            </a:r>
            <a:r>
              <a:rPr lang="en-GB" dirty="0"/>
              <a:t>would be the next step in supporting your child to regulate their emotions at home</a:t>
            </a:r>
          </a:p>
          <a:p>
            <a:pPr marL="0" indent="0">
              <a:buNone/>
            </a:pPr>
            <a:endParaRPr lang="en-GB" dirty="0"/>
          </a:p>
          <a:p>
            <a:r>
              <a:rPr lang="en-GB" dirty="0"/>
              <a:t>If you want to think about your child’s zones in depth, you could look at a home </a:t>
            </a:r>
            <a:r>
              <a:rPr lang="en-GB" b="1" dirty="0"/>
              <a:t>‘zones profile’.</a:t>
            </a:r>
          </a:p>
          <a:p>
            <a:endParaRPr lang="en-GB" dirty="0"/>
          </a:p>
          <a:p>
            <a:endParaRPr lang="en-US" dirty="0"/>
          </a:p>
          <a:p>
            <a:endParaRPr lang="en-US" dirty="0"/>
          </a:p>
          <a:p>
            <a:pPr marL="0" indent="0">
              <a:buFont typeface="Avenir Next LT Pro" panose="020B0504020202020204" pitchFamily="34" charset="0"/>
              <a:buNone/>
            </a:pPr>
            <a:endParaRPr lang="en-US" dirty="0"/>
          </a:p>
          <a:p>
            <a:pPr marL="0" indent="0">
              <a:buFont typeface="Avenir Next LT Pro" panose="020B0504020202020204" pitchFamily="34" charset="0"/>
              <a:buNone/>
            </a:pPr>
            <a:endParaRPr lang="en-US" dirty="0"/>
          </a:p>
        </p:txBody>
      </p:sp>
    </p:spTree>
    <p:extLst>
      <p:ext uri="{BB962C8B-B14F-4D97-AF65-F5344CB8AC3E}">
        <p14:creationId xmlns:p14="http://schemas.microsoft.com/office/powerpoint/2010/main" val="252117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34C0E2-227F-40A8-8489-56687CE44384}"/>
              </a:ext>
            </a:extLst>
          </p:cNvPr>
          <p:cNvSpPr/>
          <p:nvPr/>
        </p:nvSpPr>
        <p:spPr>
          <a:xfrm>
            <a:off x="771330" y="819835"/>
            <a:ext cx="9268408" cy="584775"/>
          </a:xfrm>
          <a:prstGeom prst="rect">
            <a:avLst/>
          </a:prstGeom>
        </p:spPr>
        <p:txBody>
          <a:bodyPr wrap="square">
            <a:spAutoFit/>
          </a:bodyPr>
          <a:lstStyle/>
          <a:p>
            <a:r>
              <a:rPr lang="en-US" sz="3200" b="1" dirty="0"/>
              <a:t>Activity! – Personalised strategies </a:t>
            </a:r>
            <a:endParaRPr lang="en-GB" sz="3200" b="1" dirty="0"/>
          </a:p>
        </p:txBody>
      </p:sp>
      <p:sp>
        <p:nvSpPr>
          <p:cNvPr id="5" name="Content Placeholder 2">
            <a:extLst>
              <a:ext uri="{FF2B5EF4-FFF2-40B4-BE49-F238E27FC236}">
                <a16:creationId xmlns:a16="http://schemas.microsoft.com/office/drawing/2014/main" id="{956FD72D-E4E3-427B-8464-00273553B04F}"/>
              </a:ext>
            </a:extLst>
          </p:cNvPr>
          <p:cNvSpPr txBox="1">
            <a:spLocks/>
          </p:cNvSpPr>
          <p:nvPr/>
        </p:nvSpPr>
        <p:spPr>
          <a:xfrm>
            <a:off x="918288" y="1578111"/>
            <a:ext cx="10355424" cy="2087753"/>
          </a:xfrm>
          <a:prstGeom prst="rect">
            <a:avLst/>
          </a:prstGeom>
        </p:spPr>
        <p:txBody>
          <a:bodyPr vert="horz" lIns="91440" tIns="45720" rIns="91440" bIns="45720" rtlCol="0">
            <a:normAutofit fontScale="92500"/>
          </a:bodyPr>
          <a:lst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Choose one of the zones strategy/ toolkit templates to write some strategies that you think would support your child to regulate at home.</a:t>
            </a:r>
          </a:p>
          <a:p>
            <a:endParaRPr lang="en-GB" dirty="0"/>
          </a:p>
          <a:p>
            <a:pPr marL="0" indent="0">
              <a:buNone/>
            </a:pPr>
            <a:r>
              <a:rPr lang="en-GB" dirty="0"/>
              <a:t>Here is an example:</a:t>
            </a:r>
          </a:p>
          <a:p>
            <a:pPr marL="0" indent="0">
              <a:buNone/>
            </a:pPr>
            <a:endParaRPr lang="en-GB" dirty="0"/>
          </a:p>
          <a:p>
            <a:endParaRPr lang="en-US" dirty="0"/>
          </a:p>
          <a:p>
            <a:endParaRPr lang="en-US" dirty="0"/>
          </a:p>
          <a:p>
            <a:pPr marL="0" indent="0">
              <a:buFont typeface="Avenir Next LT Pro" panose="020B0504020202020204" pitchFamily="34" charset="0"/>
              <a:buNone/>
            </a:pPr>
            <a:endParaRPr lang="en-US" dirty="0"/>
          </a:p>
          <a:p>
            <a:pPr marL="0" indent="0">
              <a:buFont typeface="Avenir Next LT Pro" panose="020B0504020202020204" pitchFamily="34" charset="0"/>
              <a:buNone/>
            </a:pPr>
            <a:endParaRPr lang="en-US" dirty="0"/>
          </a:p>
        </p:txBody>
      </p:sp>
      <p:pic>
        <p:nvPicPr>
          <p:cNvPr id="6" name="Picture 5">
            <a:extLst>
              <a:ext uri="{FF2B5EF4-FFF2-40B4-BE49-F238E27FC236}">
                <a16:creationId xmlns:a16="http://schemas.microsoft.com/office/drawing/2014/main" id="{2743335A-5194-427B-AFDB-C80ABE387B3E}"/>
              </a:ext>
            </a:extLst>
          </p:cNvPr>
          <p:cNvPicPr>
            <a:picLocks noChangeAspect="1"/>
          </p:cNvPicPr>
          <p:nvPr/>
        </p:nvPicPr>
        <p:blipFill>
          <a:blip r:embed="rId2"/>
          <a:stretch>
            <a:fillRect/>
          </a:stretch>
        </p:blipFill>
        <p:spPr>
          <a:xfrm>
            <a:off x="4342817" y="2700710"/>
            <a:ext cx="6555339" cy="4014726"/>
          </a:xfrm>
          <a:prstGeom prst="rect">
            <a:avLst/>
          </a:prstGeom>
        </p:spPr>
      </p:pic>
      <p:sp>
        <p:nvSpPr>
          <p:cNvPr id="7" name="TextBox 6">
            <a:extLst>
              <a:ext uri="{FF2B5EF4-FFF2-40B4-BE49-F238E27FC236}">
                <a16:creationId xmlns:a16="http://schemas.microsoft.com/office/drawing/2014/main" id="{B11EFE2E-8BB6-4719-9ACA-A81E47907DFE}"/>
              </a:ext>
            </a:extLst>
          </p:cNvPr>
          <p:cNvSpPr txBox="1"/>
          <p:nvPr/>
        </p:nvSpPr>
        <p:spPr>
          <a:xfrm>
            <a:off x="4450702" y="4967163"/>
            <a:ext cx="1390261" cy="1754326"/>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Jumping jacks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Talk to an adult</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Snack or drink</a:t>
            </a:r>
          </a:p>
        </p:txBody>
      </p:sp>
      <p:sp>
        <p:nvSpPr>
          <p:cNvPr id="9" name="TextBox 8">
            <a:extLst>
              <a:ext uri="{FF2B5EF4-FFF2-40B4-BE49-F238E27FC236}">
                <a16:creationId xmlns:a16="http://schemas.microsoft.com/office/drawing/2014/main" id="{0DB0ACEB-8C13-4DE9-84B9-0DE9966DB064}"/>
              </a:ext>
            </a:extLst>
          </p:cNvPr>
          <p:cNvSpPr txBox="1"/>
          <p:nvPr/>
        </p:nvSpPr>
        <p:spPr>
          <a:xfrm>
            <a:off x="7674429" y="4967163"/>
            <a:ext cx="1516224" cy="1754326"/>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Garden </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Breathing </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Talk to an adult </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Sensory toys</a:t>
            </a:r>
          </a:p>
        </p:txBody>
      </p:sp>
      <p:sp>
        <p:nvSpPr>
          <p:cNvPr id="10" name="TextBox 9">
            <a:extLst>
              <a:ext uri="{FF2B5EF4-FFF2-40B4-BE49-F238E27FC236}">
                <a16:creationId xmlns:a16="http://schemas.microsoft.com/office/drawing/2014/main" id="{28A324AE-E731-4C5B-863C-F74C14EAB29C}"/>
              </a:ext>
            </a:extLst>
          </p:cNvPr>
          <p:cNvSpPr txBox="1"/>
          <p:nvPr/>
        </p:nvSpPr>
        <p:spPr>
          <a:xfrm>
            <a:off x="9343053" y="4967163"/>
            <a:ext cx="1516224" cy="120032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Trampoline</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Time in my bedroom </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Playdough</a:t>
            </a:r>
          </a:p>
        </p:txBody>
      </p:sp>
    </p:spTree>
    <p:extLst>
      <p:ext uri="{BB962C8B-B14F-4D97-AF65-F5344CB8AC3E}">
        <p14:creationId xmlns:p14="http://schemas.microsoft.com/office/powerpoint/2010/main" val="168865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CB2F39-66C8-45E2-9CAC-2EDD089B1008}"/>
              </a:ext>
            </a:extLst>
          </p:cNvPr>
          <p:cNvSpPr>
            <a:spLocks noGrp="1"/>
          </p:cNvSpPr>
          <p:nvPr>
            <p:ph idx="1"/>
          </p:nvPr>
        </p:nvSpPr>
        <p:spPr>
          <a:xfrm>
            <a:off x="1377943" y="1726163"/>
            <a:ext cx="9809461" cy="4851919"/>
          </a:xfrm>
        </p:spPr>
        <p:txBody>
          <a:bodyPr>
            <a:normAutofit fontScale="92500" lnSpcReduction="10000"/>
          </a:bodyPr>
          <a:lstStyle/>
          <a:p>
            <a:pPr>
              <a:lnSpc>
                <a:spcPct val="150000"/>
              </a:lnSpc>
            </a:pPr>
            <a:r>
              <a:rPr lang="en-GB" sz="2400" dirty="0">
                <a:sym typeface="Wingdings" panose="05000000000000000000" pitchFamily="2" charset="2"/>
              </a:rPr>
              <a:t>Introductions – Zones of Regulation check-in</a:t>
            </a:r>
          </a:p>
          <a:p>
            <a:pPr>
              <a:lnSpc>
                <a:spcPct val="150000"/>
              </a:lnSpc>
            </a:pPr>
            <a:r>
              <a:rPr lang="en-GB" sz="2400" dirty="0">
                <a:sym typeface="Wingdings" panose="05000000000000000000" pitchFamily="2" charset="2"/>
              </a:rPr>
              <a:t>What is emotional regulation?</a:t>
            </a:r>
          </a:p>
          <a:p>
            <a:pPr>
              <a:lnSpc>
                <a:spcPct val="150000"/>
              </a:lnSpc>
            </a:pPr>
            <a:r>
              <a:rPr lang="en-GB" sz="2400" dirty="0">
                <a:sym typeface="Wingdings" panose="05000000000000000000" pitchFamily="2" charset="2"/>
              </a:rPr>
              <a:t>Why is it important?</a:t>
            </a:r>
          </a:p>
          <a:p>
            <a:pPr>
              <a:lnSpc>
                <a:spcPct val="150000"/>
              </a:lnSpc>
            </a:pPr>
            <a:r>
              <a:rPr lang="en-GB" sz="2400" dirty="0">
                <a:sym typeface="Wingdings" panose="05000000000000000000" pitchFamily="2" charset="2"/>
              </a:rPr>
              <a:t>The Zones of Regulation curriculum</a:t>
            </a:r>
          </a:p>
          <a:p>
            <a:pPr>
              <a:lnSpc>
                <a:spcPct val="150000"/>
              </a:lnSpc>
            </a:pPr>
            <a:r>
              <a:rPr lang="en-GB" sz="2400" dirty="0">
                <a:sym typeface="Wingdings" panose="05000000000000000000" pitchFamily="2" charset="2"/>
              </a:rPr>
              <a:t>How it looks at school</a:t>
            </a:r>
          </a:p>
          <a:p>
            <a:pPr>
              <a:lnSpc>
                <a:spcPct val="150000"/>
              </a:lnSpc>
            </a:pPr>
            <a:r>
              <a:rPr lang="en-GB" sz="2400" dirty="0">
                <a:sym typeface="Wingdings" panose="05000000000000000000" pitchFamily="2" charset="2"/>
              </a:rPr>
              <a:t>Applications at home</a:t>
            </a:r>
          </a:p>
          <a:p>
            <a:pPr>
              <a:lnSpc>
                <a:spcPct val="150000"/>
              </a:lnSpc>
            </a:pPr>
            <a:r>
              <a:rPr lang="en-GB" sz="2400" dirty="0">
                <a:sym typeface="Wingdings" panose="05000000000000000000" pitchFamily="2" charset="2"/>
              </a:rPr>
              <a:t>Resources and signposting – the zones of regulation website</a:t>
            </a:r>
          </a:p>
          <a:p>
            <a:pPr>
              <a:lnSpc>
                <a:spcPct val="150000"/>
              </a:lnSpc>
            </a:pPr>
            <a:r>
              <a:rPr lang="en-GB" sz="2400" dirty="0">
                <a:sym typeface="Wingdings" panose="05000000000000000000" pitchFamily="2" charset="2"/>
              </a:rPr>
              <a:t>Any questions?</a:t>
            </a:r>
          </a:p>
        </p:txBody>
      </p:sp>
      <p:sp>
        <p:nvSpPr>
          <p:cNvPr id="2" name="Rectangle 1">
            <a:extLst>
              <a:ext uri="{FF2B5EF4-FFF2-40B4-BE49-F238E27FC236}">
                <a16:creationId xmlns:a16="http://schemas.microsoft.com/office/drawing/2014/main" id="{7E34C0E2-227F-40A8-8489-56687CE44384}"/>
              </a:ext>
            </a:extLst>
          </p:cNvPr>
          <p:cNvSpPr/>
          <p:nvPr/>
        </p:nvSpPr>
        <p:spPr>
          <a:xfrm>
            <a:off x="929951" y="893220"/>
            <a:ext cx="6096000" cy="584775"/>
          </a:xfrm>
          <a:prstGeom prst="rect">
            <a:avLst/>
          </a:prstGeom>
        </p:spPr>
        <p:txBody>
          <a:bodyPr>
            <a:spAutoFit/>
          </a:bodyPr>
          <a:lstStyle/>
          <a:p>
            <a:r>
              <a:rPr lang="en-US" sz="3200" b="1" dirty="0"/>
              <a:t>What are we covering today?</a:t>
            </a:r>
            <a:endParaRPr lang="en-GB" sz="3200" b="1" dirty="0"/>
          </a:p>
        </p:txBody>
      </p:sp>
    </p:spTree>
    <p:extLst>
      <p:ext uri="{BB962C8B-B14F-4D97-AF65-F5344CB8AC3E}">
        <p14:creationId xmlns:p14="http://schemas.microsoft.com/office/powerpoint/2010/main" val="110446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34C0E2-227F-40A8-8489-56687CE44384}"/>
              </a:ext>
            </a:extLst>
          </p:cNvPr>
          <p:cNvSpPr/>
          <p:nvPr/>
        </p:nvSpPr>
        <p:spPr>
          <a:xfrm>
            <a:off x="1116563" y="913141"/>
            <a:ext cx="9268408" cy="584775"/>
          </a:xfrm>
          <a:prstGeom prst="rect">
            <a:avLst/>
          </a:prstGeom>
        </p:spPr>
        <p:txBody>
          <a:bodyPr wrap="square">
            <a:spAutoFit/>
          </a:bodyPr>
          <a:lstStyle/>
          <a:p>
            <a:r>
              <a:rPr lang="en-US" sz="3200" b="1" dirty="0"/>
              <a:t>Resources and signposting</a:t>
            </a:r>
            <a:endParaRPr lang="en-GB" sz="3200" b="1" dirty="0"/>
          </a:p>
        </p:txBody>
      </p:sp>
      <p:sp>
        <p:nvSpPr>
          <p:cNvPr id="3" name="Rectangle 2">
            <a:extLst>
              <a:ext uri="{FF2B5EF4-FFF2-40B4-BE49-F238E27FC236}">
                <a16:creationId xmlns:a16="http://schemas.microsoft.com/office/drawing/2014/main" id="{BF030A87-B9D5-4286-8280-102676365DF7}"/>
              </a:ext>
            </a:extLst>
          </p:cNvPr>
          <p:cNvSpPr/>
          <p:nvPr/>
        </p:nvSpPr>
        <p:spPr>
          <a:xfrm>
            <a:off x="1116563" y="3407433"/>
            <a:ext cx="9319667" cy="3693319"/>
          </a:xfrm>
          <a:prstGeom prst="rect">
            <a:avLst/>
          </a:prstGeom>
        </p:spPr>
        <p:txBody>
          <a:bodyPr wrap="none">
            <a:spAutoFit/>
          </a:bodyPr>
          <a:lstStyle/>
          <a:p>
            <a:endParaRPr lang="en-GB" dirty="0">
              <a:hlinkClick r:id="rId2"/>
            </a:endParaRPr>
          </a:p>
          <a:p>
            <a:endParaRPr lang="en-GB" dirty="0">
              <a:hlinkClick r:id="rId2"/>
            </a:endParaRPr>
          </a:p>
          <a:p>
            <a:r>
              <a:rPr lang="en-GB" dirty="0">
                <a:hlinkClick r:id="rId2"/>
              </a:rPr>
              <a:t>https://zonesofregulation.com/</a:t>
            </a:r>
            <a:endParaRPr lang="en-GB" dirty="0"/>
          </a:p>
          <a:p>
            <a:pPr marL="285750" indent="-285750">
              <a:buFontTx/>
              <a:buChar char="-"/>
            </a:pPr>
            <a:r>
              <a:rPr lang="en-GB" dirty="0"/>
              <a:t>Website demo!</a:t>
            </a:r>
          </a:p>
          <a:p>
            <a:pPr marL="285750" indent="-285750">
              <a:buFontTx/>
              <a:buChar char="-"/>
            </a:pPr>
            <a:endParaRPr lang="en-GB" dirty="0"/>
          </a:p>
          <a:p>
            <a:r>
              <a:rPr lang="en-GB" dirty="0">
                <a:hlinkClick r:id="rId3"/>
              </a:rPr>
              <a:t>https://www.drake.norfolk.sch.uk/the-zones-of-regulation-1/</a:t>
            </a:r>
            <a:r>
              <a:rPr lang="en-GB" dirty="0"/>
              <a:t> - a new page coming soon!</a:t>
            </a:r>
          </a:p>
          <a:p>
            <a:endParaRPr lang="en-GB" dirty="0"/>
          </a:p>
          <a:p>
            <a:r>
              <a:rPr lang="en-GB" dirty="0">
                <a:hlinkClick r:id="rId4"/>
              </a:rPr>
              <a:t>https://hes-extraordinary.com/the-zones-of-regulation</a:t>
            </a:r>
            <a:endParaRPr lang="en-GB" dirty="0"/>
          </a:p>
          <a:p>
            <a:endParaRPr lang="en-GB" dirty="0"/>
          </a:p>
          <a:p>
            <a:r>
              <a:rPr lang="en-GB" dirty="0">
                <a:hlinkClick r:id="rId5"/>
              </a:rPr>
              <a:t>https://www.theottoolbox.com/zones-of-regulation-activities/</a:t>
            </a:r>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939F6DDF-2E7B-4108-BE22-7FBA14245FCF}"/>
              </a:ext>
            </a:extLst>
          </p:cNvPr>
          <p:cNvSpPr/>
          <p:nvPr/>
        </p:nvSpPr>
        <p:spPr>
          <a:xfrm>
            <a:off x="1127139" y="1603907"/>
            <a:ext cx="5614870" cy="1477328"/>
          </a:xfrm>
          <a:prstGeom prst="rect">
            <a:avLst/>
          </a:prstGeom>
        </p:spPr>
        <p:txBody>
          <a:bodyPr wrap="none">
            <a:spAutoFit/>
          </a:bodyPr>
          <a:lstStyle/>
          <a:p>
            <a:endParaRPr lang="en-GB" dirty="0"/>
          </a:p>
          <a:p>
            <a:r>
              <a:rPr lang="en-GB" b="1" dirty="0"/>
              <a:t>Resources to take home today:</a:t>
            </a:r>
          </a:p>
          <a:p>
            <a:pPr marL="285750" indent="-285750">
              <a:buFont typeface="Arial" panose="020B0604020202020204" pitchFamily="34" charset="0"/>
              <a:buChar char="•"/>
            </a:pPr>
            <a:r>
              <a:rPr lang="en-GB" dirty="0"/>
              <a:t>Zones of Regulation visual check in for the home </a:t>
            </a:r>
          </a:p>
          <a:p>
            <a:pPr marL="285750" indent="-285750">
              <a:buFont typeface="Arial" panose="020B0604020202020204" pitchFamily="34" charset="0"/>
              <a:buChar char="•"/>
            </a:pPr>
            <a:r>
              <a:rPr lang="en-GB" dirty="0"/>
              <a:t>Personalised strategy ideas for your child</a:t>
            </a:r>
          </a:p>
          <a:p>
            <a:pPr marL="285750" indent="-285750">
              <a:buFont typeface="Arial" panose="020B0604020202020204" pitchFamily="34" charset="0"/>
              <a:buChar char="•"/>
            </a:pPr>
            <a:endParaRPr lang="en-GB" dirty="0"/>
          </a:p>
        </p:txBody>
      </p:sp>
      <p:sp>
        <p:nvSpPr>
          <p:cNvPr id="5" name="Rectangle 4">
            <a:extLst>
              <a:ext uri="{FF2B5EF4-FFF2-40B4-BE49-F238E27FC236}">
                <a16:creationId xmlns:a16="http://schemas.microsoft.com/office/drawing/2014/main" id="{2EFD4ACE-4C0D-4786-934B-91FFE9DABB34}"/>
              </a:ext>
            </a:extLst>
          </p:cNvPr>
          <p:cNvSpPr/>
          <p:nvPr/>
        </p:nvSpPr>
        <p:spPr>
          <a:xfrm>
            <a:off x="1127139" y="3164721"/>
            <a:ext cx="6807633" cy="923330"/>
          </a:xfrm>
          <a:prstGeom prst="rect">
            <a:avLst/>
          </a:prstGeom>
        </p:spPr>
        <p:txBody>
          <a:bodyPr wrap="none">
            <a:spAutoFit/>
          </a:bodyPr>
          <a:lstStyle/>
          <a:p>
            <a:endParaRPr lang="en-GB" dirty="0"/>
          </a:p>
          <a:p>
            <a:r>
              <a:rPr lang="en-GB" b="1" dirty="0"/>
              <a:t>Signposting for further resources, information and support:</a:t>
            </a:r>
          </a:p>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A06416B4-78E2-47A1-BD53-AAF9132EB663}"/>
              </a:ext>
            </a:extLst>
          </p:cNvPr>
          <p:cNvPicPr>
            <a:picLocks noChangeAspect="1"/>
          </p:cNvPicPr>
          <p:nvPr/>
        </p:nvPicPr>
        <p:blipFill>
          <a:blip r:embed="rId6"/>
          <a:stretch>
            <a:fillRect/>
          </a:stretch>
        </p:blipFill>
        <p:spPr>
          <a:xfrm>
            <a:off x="7502076" y="419093"/>
            <a:ext cx="4035905" cy="2866984"/>
          </a:xfrm>
          <a:prstGeom prst="rect">
            <a:avLst/>
          </a:prstGeom>
        </p:spPr>
      </p:pic>
    </p:spTree>
    <p:extLst>
      <p:ext uri="{BB962C8B-B14F-4D97-AF65-F5344CB8AC3E}">
        <p14:creationId xmlns:p14="http://schemas.microsoft.com/office/powerpoint/2010/main" val="2695200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34C0E2-227F-40A8-8489-56687CE44384}"/>
              </a:ext>
            </a:extLst>
          </p:cNvPr>
          <p:cNvSpPr/>
          <p:nvPr/>
        </p:nvSpPr>
        <p:spPr>
          <a:xfrm>
            <a:off x="4013718" y="2163442"/>
            <a:ext cx="4164564" cy="1938992"/>
          </a:xfrm>
          <a:prstGeom prst="rect">
            <a:avLst/>
          </a:prstGeom>
        </p:spPr>
        <p:txBody>
          <a:bodyPr wrap="square">
            <a:spAutoFit/>
          </a:bodyPr>
          <a:lstStyle/>
          <a:p>
            <a:pPr algn="ctr"/>
            <a:r>
              <a:rPr lang="en-US" sz="4000" b="1" dirty="0"/>
              <a:t>Thank you! </a:t>
            </a:r>
            <a:r>
              <a:rPr lang="en-US" sz="4000" b="1" dirty="0">
                <a:sym typeface="Wingdings" panose="05000000000000000000" pitchFamily="2" charset="2"/>
              </a:rPr>
              <a:t></a:t>
            </a:r>
            <a:endParaRPr lang="en-US" sz="4000" b="1" dirty="0"/>
          </a:p>
          <a:p>
            <a:pPr algn="ctr"/>
            <a:endParaRPr lang="en-US" sz="4000" b="1" dirty="0"/>
          </a:p>
          <a:p>
            <a:pPr algn="ctr"/>
            <a:r>
              <a:rPr lang="en-US" sz="4000" b="1" dirty="0"/>
              <a:t>Any questions?</a:t>
            </a:r>
            <a:endParaRPr lang="en-GB" sz="4000" b="1" dirty="0"/>
          </a:p>
        </p:txBody>
      </p:sp>
    </p:spTree>
    <p:extLst>
      <p:ext uri="{BB962C8B-B14F-4D97-AF65-F5344CB8AC3E}">
        <p14:creationId xmlns:p14="http://schemas.microsoft.com/office/powerpoint/2010/main" val="270447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0CF6-93FB-4FAE-8A8B-9AC07DB7A22C}"/>
              </a:ext>
            </a:extLst>
          </p:cNvPr>
          <p:cNvSpPr>
            <a:spLocks noGrp="1"/>
          </p:cNvSpPr>
          <p:nvPr>
            <p:ph type="title"/>
          </p:nvPr>
        </p:nvSpPr>
        <p:spPr>
          <a:xfrm>
            <a:off x="930075" y="830420"/>
            <a:ext cx="9144000" cy="1344168"/>
          </a:xfrm>
        </p:spPr>
        <p:txBody>
          <a:bodyPr/>
          <a:lstStyle/>
          <a:p>
            <a:r>
              <a:rPr lang="en-GB" dirty="0"/>
              <a:t>Welcome! </a:t>
            </a:r>
            <a:r>
              <a:rPr lang="en-GB" dirty="0">
                <a:sym typeface="Wingdings" panose="05000000000000000000" pitchFamily="2" charset="2"/>
              </a:rPr>
              <a:t> </a:t>
            </a:r>
            <a:endParaRPr lang="en-GB" dirty="0"/>
          </a:p>
        </p:txBody>
      </p:sp>
      <p:sp>
        <p:nvSpPr>
          <p:cNvPr id="3" name="Content Placeholder 2">
            <a:extLst>
              <a:ext uri="{FF2B5EF4-FFF2-40B4-BE49-F238E27FC236}">
                <a16:creationId xmlns:a16="http://schemas.microsoft.com/office/drawing/2014/main" id="{72953C57-4C6C-4BAA-A196-73B840EA3A5E}"/>
              </a:ext>
            </a:extLst>
          </p:cNvPr>
          <p:cNvSpPr>
            <a:spLocks noGrp="1"/>
          </p:cNvSpPr>
          <p:nvPr>
            <p:ph idx="1"/>
          </p:nvPr>
        </p:nvSpPr>
        <p:spPr>
          <a:xfrm>
            <a:off x="1098025" y="1625860"/>
            <a:ext cx="10052057" cy="3057554"/>
          </a:xfrm>
        </p:spPr>
        <p:txBody>
          <a:bodyPr>
            <a:normAutofit lnSpcReduction="10000"/>
          </a:bodyPr>
          <a:lstStyle/>
          <a:p>
            <a:r>
              <a:rPr lang="en-GB" dirty="0"/>
              <a:t>Introductions</a:t>
            </a:r>
          </a:p>
          <a:p>
            <a:pPr marL="0" indent="0">
              <a:buNone/>
            </a:pPr>
            <a:r>
              <a:rPr lang="en-GB" dirty="0"/>
              <a:t> Please say your name and what zone/s you are in right now.</a:t>
            </a:r>
          </a:p>
          <a:p>
            <a:pPr marL="0" indent="0">
              <a:buNone/>
            </a:pPr>
            <a:endParaRPr lang="en-GB" dirty="0"/>
          </a:p>
          <a:p>
            <a:r>
              <a:rPr lang="en-GB" dirty="0"/>
              <a:t>You can give a reason for your zone, but you don’t have to.</a:t>
            </a:r>
          </a:p>
          <a:p>
            <a:pPr marL="0" indent="0">
              <a:buNone/>
            </a:pPr>
            <a:endParaRPr lang="en-GB" dirty="0"/>
          </a:p>
          <a:p>
            <a:r>
              <a:rPr lang="en-GB" dirty="0"/>
              <a:t>Please be respectful when others are sharing their zone!</a:t>
            </a:r>
          </a:p>
        </p:txBody>
      </p:sp>
      <p:pic>
        <p:nvPicPr>
          <p:cNvPr id="4" name="Picture 3">
            <a:extLst>
              <a:ext uri="{FF2B5EF4-FFF2-40B4-BE49-F238E27FC236}">
                <a16:creationId xmlns:a16="http://schemas.microsoft.com/office/drawing/2014/main" id="{2A31563B-4CE1-4B13-A386-435ACB09F36F}"/>
              </a:ext>
            </a:extLst>
          </p:cNvPr>
          <p:cNvPicPr>
            <a:picLocks noChangeAspect="1"/>
          </p:cNvPicPr>
          <p:nvPr/>
        </p:nvPicPr>
        <p:blipFill rotWithShape="1">
          <a:blip r:embed="rId3"/>
          <a:srcRect b="51246"/>
          <a:stretch/>
        </p:blipFill>
        <p:spPr>
          <a:xfrm>
            <a:off x="184438" y="4938578"/>
            <a:ext cx="5911562" cy="1720190"/>
          </a:xfrm>
          <a:prstGeom prst="rect">
            <a:avLst/>
          </a:prstGeom>
        </p:spPr>
      </p:pic>
      <p:pic>
        <p:nvPicPr>
          <p:cNvPr id="5" name="Picture 4">
            <a:extLst>
              <a:ext uri="{FF2B5EF4-FFF2-40B4-BE49-F238E27FC236}">
                <a16:creationId xmlns:a16="http://schemas.microsoft.com/office/drawing/2014/main" id="{81368D52-495A-4CC3-8A6E-EECFF8C3DE29}"/>
              </a:ext>
            </a:extLst>
          </p:cNvPr>
          <p:cNvPicPr>
            <a:picLocks noChangeAspect="1"/>
          </p:cNvPicPr>
          <p:nvPr/>
        </p:nvPicPr>
        <p:blipFill rotWithShape="1">
          <a:blip r:embed="rId3"/>
          <a:srcRect t="51246"/>
          <a:stretch/>
        </p:blipFill>
        <p:spPr>
          <a:xfrm>
            <a:off x="6096006" y="4938578"/>
            <a:ext cx="5911556" cy="1720190"/>
          </a:xfrm>
          <a:prstGeom prst="rect">
            <a:avLst/>
          </a:prstGeom>
        </p:spPr>
      </p:pic>
    </p:spTree>
    <p:extLst>
      <p:ext uri="{BB962C8B-B14F-4D97-AF65-F5344CB8AC3E}">
        <p14:creationId xmlns:p14="http://schemas.microsoft.com/office/powerpoint/2010/main" val="155410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CB2F39-66C8-45E2-9CAC-2EDD089B1008}"/>
              </a:ext>
            </a:extLst>
          </p:cNvPr>
          <p:cNvSpPr>
            <a:spLocks noGrp="1"/>
          </p:cNvSpPr>
          <p:nvPr>
            <p:ph idx="1"/>
          </p:nvPr>
        </p:nvSpPr>
        <p:spPr>
          <a:xfrm>
            <a:off x="1433928" y="2230016"/>
            <a:ext cx="9538873" cy="4236097"/>
          </a:xfrm>
        </p:spPr>
        <p:txBody>
          <a:bodyPr>
            <a:normAutofit/>
          </a:bodyPr>
          <a:lstStyle/>
          <a:p>
            <a:pPr marL="0" indent="0" algn="ctr">
              <a:lnSpc>
                <a:spcPct val="150000"/>
              </a:lnSpc>
              <a:buNone/>
            </a:pPr>
            <a:r>
              <a:rPr lang="en-GB" sz="2400" dirty="0"/>
              <a:t>Social and Emotional Learning refers to the process through which children learn to </a:t>
            </a:r>
            <a:r>
              <a:rPr lang="en-GB" sz="2400" b="1" dirty="0"/>
              <a:t>understand and manage emotions</a:t>
            </a:r>
            <a:r>
              <a:rPr lang="en-GB" sz="2400" dirty="0"/>
              <a:t>, set and </a:t>
            </a:r>
            <a:r>
              <a:rPr lang="en-GB" sz="2400" b="1" dirty="0"/>
              <a:t>achieve positive goals</a:t>
            </a:r>
            <a:r>
              <a:rPr lang="en-GB" sz="2400" dirty="0"/>
              <a:t>, feel and show </a:t>
            </a:r>
            <a:r>
              <a:rPr lang="en-GB" sz="2400" b="1" dirty="0"/>
              <a:t>empathy for others</a:t>
            </a:r>
            <a:r>
              <a:rPr lang="en-GB" sz="2400" dirty="0"/>
              <a:t>, establish and maintain </a:t>
            </a:r>
            <a:r>
              <a:rPr lang="en-GB" sz="2400" b="1" dirty="0"/>
              <a:t>positive relationships</a:t>
            </a:r>
            <a:r>
              <a:rPr lang="en-GB" sz="2400" dirty="0"/>
              <a:t>, and make </a:t>
            </a:r>
            <a:r>
              <a:rPr lang="en-GB" sz="2400" b="1" dirty="0"/>
              <a:t>responsible decisions.</a:t>
            </a:r>
          </a:p>
          <a:p>
            <a:pPr marL="0" indent="0" algn="ctr">
              <a:lnSpc>
                <a:spcPct val="150000"/>
              </a:lnSpc>
              <a:buNone/>
            </a:pPr>
            <a:endParaRPr lang="en-GB" sz="2400" b="1" dirty="0"/>
          </a:p>
          <a:p>
            <a:pPr marL="0" indent="0" algn="ctr">
              <a:lnSpc>
                <a:spcPct val="150000"/>
              </a:lnSpc>
              <a:buNone/>
            </a:pPr>
            <a:r>
              <a:rPr lang="en-GB" sz="1600" i="1" dirty="0">
                <a:sym typeface="Wingdings" panose="05000000000000000000" pitchFamily="2" charset="2"/>
              </a:rPr>
              <a:t>(Education endowment foundation, July 2021)</a:t>
            </a:r>
          </a:p>
        </p:txBody>
      </p:sp>
      <p:sp>
        <p:nvSpPr>
          <p:cNvPr id="2" name="Rectangle 1">
            <a:extLst>
              <a:ext uri="{FF2B5EF4-FFF2-40B4-BE49-F238E27FC236}">
                <a16:creationId xmlns:a16="http://schemas.microsoft.com/office/drawing/2014/main" id="{7E34C0E2-227F-40A8-8489-56687CE44384}"/>
              </a:ext>
            </a:extLst>
          </p:cNvPr>
          <p:cNvSpPr/>
          <p:nvPr/>
        </p:nvSpPr>
        <p:spPr>
          <a:xfrm>
            <a:off x="1116563" y="913141"/>
            <a:ext cx="7103705" cy="584775"/>
          </a:xfrm>
          <a:prstGeom prst="rect">
            <a:avLst/>
          </a:prstGeom>
        </p:spPr>
        <p:txBody>
          <a:bodyPr wrap="square">
            <a:spAutoFit/>
          </a:bodyPr>
          <a:lstStyle/>
          <a:p>
            <a:r>
              <a:rPr lang="en-US" sz="3200" b="1" dirty="0"/>
              <a:t>What is Emotional Regulation?</a:t>
            </a:r>
            <a:endParaRPr lang="en-GB" sz="3200" b="1" dirty="0"/>
          </a:p>
        </p:txBody>
      </p:sp>
    </p:spTree>
    <p:extLst>
      <p:ext uri="{BB962C8B-B14F-4D97-AF65-F5344CB8AC3E}">
        <p14:creationId xmlns:p14="http://schemas.microsoft.com/office/powerpoint/2010/main" val="359226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8C8152-E15B-4B20-9ED7-16BCFB89894F}"/>
              </a:ext>
            </a:extLst>
          </p:cNvPr>
          <p:cNvPicPr>
            <a:picLocks noChangeAspect="1"/>
          </p:cNvPicPr>
          <p:nvPr/>
        </p:nvPicPr>
        <p:blipFill rotWithShape="1">
          <a:blip r:embed="rId2"/>
          <a:srcRect r="87965"/>
          <a:stretch/>
        </p:blipFill>
        <p:spPr>
          <a:xfrm>
            <a:off x="2974015" y="158620"/>
            <a:ext cx="1019487" cy="6540760"/>
          </a:xfrm>
          <a:prstGeom prst="rect">
            <a:avLst/>
          </a:prstGeom>
        </p:spPr>
      </p:pic>
      <p:pic>
        <p:nvPicPr>
          <p:cNvPr id="7" name="Picture 6">
            <a:extLst>
              <a:ext uri="{FF2B5EF4-FFF2-40B4-BE49-F238E27FC236}">
                <a16:creationId xmlns:a16="http://schemas.microsoft.com/office/drawing/2014/main" id="{1FC51D50-A52B-4E9E-849A-A85D11A71DCC}"/>
              </a:ext>
            </a:extLst>
          </p:cNvPr>
          <p:cNvPicPr>
            <a:picLocks noChangeAspect="1"/>
          </p:cNvPicPr>
          <p:nvPr/>
        </p:nvPicPr>
        <p:blipFill rotWithShape="1">
          <a:blip r:embed="rId2"/>
          <a:srcRect l="36452"/>
          <a:stretch/>
        </p:blipFill>
        <p:spPr>
          <a:xfrm>
            <a:off x="3993502" y="158620"/>
            <a:ext cx="5383047" cy="6540760"/>
          </a:xfrm>
          <a:prstGeom prst="rect">
            <a:avLst/>
          </a:prstGeom>
        </p:spPr>
      </p:pic>
    </p:spTree>
    <p:extLst>
      <p:ext uri="{BB962C8B-B14F-4D97-AF65-F5344CB8AC3E}">
        <p14:creationId xmlns:p14="http://schemas.microsoft.com/office/powerpoint/2010/main" val="17233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34C0E2-227F-40A8-8489-56687CE44384}"/>
              </a:ext>
            </a:extLst>
          </p:cNvPr>
          <p:cNvSpPr/>
          <p:nvPr/>
        </p:nvSpPr>
        <p:spPr>
          <a:xfrm>
            <a:off x="911289" y="890167"/>
            <a:ext cx="9268408" cy="584775"/>
          </a:xfrm>
          <a:prstGeom prst="rect">
            <a:avLst/>
          </a:prstGeom>
        </p:spPr>
        <p:txBody>
          <a:bodyPr wrap="square">
            <a:spAutoFit/>
          </a:bodyPr>
          <a:lstStyle/>
          <a:p>
            <a:r>
              <a:rPr lang="en-US" sz="3200" b="1" dirty="0"/>
              <a:t>Why is emotional regulation important?</a:t>
            </a:r>
            <a:endParaRPr lang="en-GB" sz="3200" b="1" dirty="0"/>
          </a:p>
        </p:txBody>
      </p:sp>
      <p:sp>
        <p:nvSpPr>
          <p:cNvPr id="6" name="Rectangle 5">
            <a:extLst>
              <a:ext uri="{FF2B5EF4-FFF2-40B4-BE49-F238E27FC236}">
                <a16:creationId xmlns:a16="http://schemas.microsoft.com/office/drawing/2014/main" id="{17AE98E4-AB89-4994-932D-80FE785C70BF}"/>
              </a:ext>
            </a:extLst>
          </p:cNvPr>
          <p:cNvSpPr/>
          <p:nvPr/>
        </p:nvSpPr>
        <p:spPr>
          <a:xfrm>
            <a:off x="1239416" y="1733799"/>
            <a:ext cx="9713168" cy="4801314"/>
          </a:xfrm>
          <a:prstGeom prst="rect">
            <a:avLst/>
          </a:prstGeom>
        </p:spPr>
        <p:txBody>
          <a:bodyPr wrap="square">
            <a:spAutoFit/>
          </a:bodyPr>
          <a:lstStyle/>
          <a:p>
            <a:r>
              <a:rPr lang="en-GB" dirty="0"/>
              <a:t>Good social and emotional skills </a:t>
            </a:r>
            <a:r>
              <a:rPr lang="en-GB" b="1" dirty="0"/>
              <a:t>developed by the age of ten</a:t>
            </a:r>
            <a:r>
              <a:rPr lang="en-GB" dirty="0"/>
              <a:t>, are predictors of a range of adult outcomes (age 42), such as:</a:t>
            </a:r>
          </a:p>
          <a:p>
            <a:pPr marL="285750" indent="-285750">
              <a:buFont typeface="Arial" panose="020B0604020202020204" pitchFamily="34" charset="0"/>
              <a:buChar char="•"/>
            </a:pPr>
            <a:r>
              <a:rPr lang="en-GB" dirty="0"/>
              <a:t>life satisfaction</a:t>
            </a:r>
          </a:p>
          <a:p>
            <a:pPr marL="285750" indent="-285750">
              <a:buFont typeface="Arial" panose="020B0604020202020204" pitchFamily="34" charset="0"/>
              <a:buChar char="•"/>
            </a:pPr>
            <a:r>
              <a:rPr lang="en-GB" dirty="0"/>
              <a:t>Wellbeing</a:t>
            </a:r>
          </a:p>
          <a:p>
            <a:pPr marL="285750" indent="-285750">
              <a:buFont typeface="Arial" panose="020B0604020202020204" pitchFamily="34" charset="0"/>
              <a:buChar char="•"/>
            </a:pPr>
            <a:r>
              <a:rPr lang="en-GB" dirty="0"/>
              <a:t>Employment success</a:t>
            </a:r>
          </a:p>
          <a:p>
            <a:pPr marL="285750" indent="-285750">
              <a:buFont typeface="Arial" panose="020B0604020202020204" pitchFamily="34" charset="0"/>
              <a:buChar char="•"/>
            </a:pPr>
            <a:r>
              <a:rPr lang="en-GB" dirty="0"/>
              <a:t>good overall health</a:t>
            </a:r>
          </a:p>
          <a:p>
            <a:pPr marL="285750" indent="-285750">
              <a:buFont typeface="Arial" panose="020B0604020202020204" pitchFamily="34" charset="0"/>
              <a:buChar char="•"/>
            </a:pPr>
            <a:endParaRPr lang="en-GB" dirty="0"/>
          </a:p>
          <a:p>
            <a:r>
              <a:rPr lang="en-GB" dirty="0"/>
              <a:t>There is evidence that children’s skills can be improved purposefully through school-based SEL programmes, and that these impacts can persist over time. </a:t>
            </a:r>
          </a:p>
          <a:p>
            <a:endParaRPr lang="en-GB" dirty="0"/>
          </a:p>
          <a:p>
            <a:r>
              <a:rPr lang="en-GB" dirty="0"/>
              <a:t>SEL can have positive impacts on a range of outcomes, including: </a:t>
            </a:r>
          </a:p>
          <a:p>
            <a:pPr marL="285750" indent="-285750">
              <a:buFont typeface="Arial" panose="020B0604020202020204" pitchFamily="34" charset="0"/>
              <a:buChar char="•"/>
            </a:pPr>
            <a:r>
              <a:rPr lang="en-GB" dirty="0"/>
              <a:t>Improved social and emotional skills</a:t>
            </a:r>
          </a:p>
          <a:p>
            <a:pPr marL="285750" indent="-285750">
              <a:buFont typeface="Arial" panose="020B0604020202020204" pitchFamily="34" charset="0"/>
              <a:buChar char="•"/>
            </a:pPr>
            <a:r>
              <a:rPr lang="en-GB" dirty="0"/>
              <a:t>improved academic performance </a:t>
            </a:r>
          </a:p>
          <a:p>
            <a:pPr marL="285750" indent="-285750">
              <a:buFont typeface="Arial" panose="020B0604020202020204" pitchFamily="34" charset="0"/>
              <a:buChar char="•"/>
            </a:pPr>
            <a:r>
              <a:rPr lang="en-GB" dirty="0"/>
              <a:t>improved attitudes, behaviour and relationships with peers</a:t>
            </a:r>
          </a:p>
          <a:p>
            <a:pPr marL="285750" indent="-285750">
              <a:buFont typeface="Arial" panose="020B0604020202020204" pitchFamily="34" charset="0"/>
              <a:buChar char="•"/>
            </a:pPr>
            <a:r>
              <a:rPr lang="en-GB" dirty="0"/>
              <a:t>reduced emotional distress (student depression, anxiety, stress and social withdrawal)</a:t>
            </a:r>
          </a:p>
          <a:p>
            <a:pPr marL="285750" indent="-285750">
              <a:buFont typeface="Arial" panose="020B0604020202020204" pitchFamily="34" charset="0"/>
              <a:buChar char="•"/>
            </a:pPr>
            <a:r>
              <a:rPr lang="en-GB" dirty="0"/>
              <a:t>reduced levels of bullying</a:t>
            </a:r>
          </a:p>
          <a:p>
            <a:pPr marL="285750" indent="-285750">
              <a:buFont typeface="Arial" panose="020B0604020202020204" pitchFamily="34" charset="0"/>
              <a:buChar char="•"/>
            </a:pPr>
            <a:r>
              <a:rPr lang="en-GB" dirty="0"/>
              <a:t>improved school connection.</a:t>
            </a:r>
          </a:p>
        </p:txBody>
      </p:sp>
    </p:spTree>
    <p:extLst>
      <p:ext uri="{BB962C8B-B14F-4D97-AF65-F5344CB8AC3E}">
        <p14:creationId xmlns:p14="http://schemas.microsoft.com/office/powerpoint/2010/main" val="1973049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34C0E2-227F-40A8-8489-56687CE44384}"/>
              </a:ext>
            </a:extLst>
          </p:cNvPr>
          <p:cNvSpPr/>
          <p:nvPr/>
        </p:nvSpPr>
        <p:spPr>
          <a:xfrm>
            <a:off x="911289" y="890167"/>
            <a:ext cx="9268408" cy="584775"/>
          </a:xfrm>
          <a:prstGeom prst="rect">
            <a:avLst/>
          </a:prstGeom>
        </p:spPr>
        <p:txBody>
          <a:bodyPr wrap="square">
            <a:spAutoFit/>
          </a:bodyPr>
          <a:lstStyle/>
          <a:p>
            <a:r>
              <a:rPr lang="en-US" sz="3200" b="1" dirty="0"/>
              <a:t>Why is emotional regulation important?</a:t>
            </a:r>
            <a:endParaRPr lang="en-GB" sz="3200" b="1" dirty="0"/>
          </a:p>
        </p:txBody>
      </p:sp>
      <p:sp>
        <p:nvSpPr>
          <p:cNvPr id="5" name="Rectangle 4">
            <a:extLst>
              <a:ext uri="{FF2B5EF4-FFF2-40B4-BE49-F238E27FC236}">
                <a16:creationId xmlns:a16="http://schemas.microsoft.com/office/drawing/2014/main" id="{20515757-980A-4B4A-AFE3-3CED5D7EFB90}"/>
              </a:ext>
            </a:extLst>
          </p:cNvPr>
          <p:cNvSpPr/>
          <p:nvPr/>
        </p:nvSpPr>
        <p:spPr>
          <a:xfrm>
            <a:off x="1508449" y="2267338"/>
            <a:ext cx="9175102" cy="3477875"/>
          </a:xfrm>
          <a:prstGeom prst="rect">
            <a:avLst/>
          </a:prstGeom>
        </p:spPr>
        <p:txBody>
          <a:bodyPr wrap="square">
            <a:spAutoFit/>
          </a:bodyPr>
          <a:lstStyle/>
          <a:p>
            <a:pPr algn="ctr"/>
            <a:r>
              <a:rPr lang="en-GB" sz="2800" dirty="0"/>
              <a:t>Evidence reviews including over 700 studies show that on average SEL has a positive impact on academic attainment, equivalent to 4 additional months’ progress.</a:t>
            </a:r>
          </a:p>
          <a:p>
            <a:pPr algn="ctr"/>
            <a:endParaRPr lang="en-GB" sz="3600" dirty="0"/>
          </a:p>
          <a:p>
            <a:pPr algn="ctr"/>
            <a:r>
              <a:rPr lang="en-GB" sz="2400" dirty="0"/>
              <a:t>Interventions which focus on improving social interaction tend to be more successful than those focusing on personal and academic outcomes.</a:t>
            </a:r>
            <a:endParaRPr lang="en-GB" sz="3600" dirty="0"/>
          </a:p>
        </p:txBody>
      </p:sp>
    </p:spTree>
    <p:extLst>
      <p:ext uri="{BB962C8B-B14F-4D97-AF65-F5344CB8AC3E}">
        <p14:creationId xmlns:p14="http://schemas.microsoft.com/office/powerpoint/2010/main" val="306539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CB2F39-66C8-45E2-9CAC-2EDD089B1008}"/>
              </a:ext>
            </a:extLst>
          </p:cNvPr>
          <p:cNvSpPr>
            <a:spLocks noGrp="1"/>
          </p:cNvSpPr>
          <p:nvPr>
            <p:ph idx="1"/>
          </p:nvPr>
        </p:nvSpPr>
        <p:spPr>
          <a:xfrm>
            <a:off x="1116563" y="1800808"/>
            <a:ext cx="7394944" cy="4920286"/>
          </a:xfrm>
        </p:spPr>
        <p:txBody>
          <a:bodyPr>
            <a:normAutofit/>
          </a:bodyPr>
          <a:lstStyle/>
          <a:p>
            <a:pPr>
              <a:lnSpc>
                <a:spcPct val="100000"/>
              </a:lnSpc>
            </a:pPr>
            <a:r>
              <a:rPr lang="en-GB" sz="2000" dirty="0"/>
              <a:t>The Zones of Regulation provides an easy way to think and talk about how we feel on the inside and sorts emotions into four coloured Zones, all of which are expected in life!</a:t>
            </a:r>
          </a:p>
          <a:p>
            <a:pPr marL="0" indent="0">
              <a:lnSpc>
                <a:spcPct val="100000"/>
              </a:lnSpc>
              <a:buNone/>
            </a:pPr>
            <a:endParaRPr lang="en-GB" sz="2000" dirty="0"/>
          </a:p>
          <a:p>
            <a:pPr>
              <a:lnSpc>
                <a:spcPct val="100000"/>
              </a:lnSpc>
            </a:pPr>
            <a:r>
              <a:rPr lang="en-GB" sz="2000" dirty="0">
                <a:sym typeface="Wingdings" panose="05000000000000000000" pitchFamily="2" charset="2"/>
              </a:rPr>
              <a:t>Curriculum of systematic lessons with developmental planning and related resources</a:t>
            </a:r>
          </a:p>
          <a:p>
            <a:pPr marL="0" indent="0">
              <a:lnSpc>
                <a:spcPct val="100000"/>
              </a:lnSpc>
              <a:buNone/>
            </a:pPr>
            <a:endParaRPr lang="en-GB" sz="2000" dirty="0">
              <a:sym typeface="Wingdings" panose="05000000000000000000" pitchFamily="2" charset="2"/>
            </a:endParaRPr>
          </a:p>
          <a:p>
            <a:pPr>
              <a:lnSpc>
                <a:spcPct val="100000"/>
              </a:lnSpc>
            </a:pPr>
            <a:r>
              <a:rPr lang="en-GB" sz="2000" dirty="0"/>
              <a:t>A core belief of The Zones of Regulation is </a:t>
            </a:r>
            <a:r>
              <a:rPr lang="en-GB" sz="2000" b="1" dirty="0">
                <a:hlinkClick r:id="rId2"/>
              </a:rPr>
              <a:t>that all the Zones are okay</a:t>
            </a:r>
            <a:r>
              <a:rPr lang="en-GB" sz="2000" dirty="0">
                <a:hlinkClick r:id="rId2"/>
              </a:rPr>
              <a:t>.</a:t>
            </a:r>
            <a:r>
              <a:rPr lang="en-GB" sz="2000" dirty="0"/>
              <a:t> We routinely experience several of the Zones across a day. </a:t>
            </a:r>
          </a:p>
          <a:p>
            <a:pPr marL="0" indent="0">
              <a:lnSpc>
                <a:spcPct val="100000"/>
              </a:lnSpc>
              <a:buNone/>
            </a:pPr>
            <a:endParaRPr lang="en-GB" sz="2000" dirty="0"/>
          </a:p>
          <a:p>
            <a:pPr>
              <a:lnSpc>
                <a:spcPct val="100000"/>
              </a:lnSpc>
            </a:pPr>
            <a:r>
              <a:rPr lang="en-GB" sz="2000" dirty="0">
                <a:sym typeface="Wingdings" panose="05000000000000000000" pitchFamily="2" charset="2"/>
              </a:rPr>
              <a:t>A proactive, skills based, metacognitive approach</a:t>
            </a:r>
          </a:p>
        </p:txBody>
      </p:sp>
      <p:sp>
        <p:nvSpPr>
          <p:cNvPr id="2" name="Rectangle 1">
            <a:extLst>
              <a:ext uri="{FF2B5EF4-FFF2-40B4-BE49-F238E27FC236}">
                <a16:creationId xmlns:a16="http://schemas.microsoft.com/office/drawing/2014/main" id="{7E34C0E2-227F-40A8-8489-56687CE44384}"/>
              </a:ext>
            </a:extLst>
          </p:cNvPr>
          <p:cNvSpPr/>
          <p:nvPr/>
        </p:nvSpPr>
        <p:spPr>
          <a:xfrm>
            <a:off x="1116563" y="913141"/>
            <a:ext cx="9268408" cy="584775"/>
          </a:xfrm>
          <a:prstGeom prst="rect">
            <a:avLst/>
          </a:prstGeom>
        </p:spPr>
        <p:txBody>
          <a:bodyPr wrap="square">
            <a:spAutoFit/>
          </a:bodyPr>
          <a:lstStyle/>
          <a:p>
            <a:r>
              <a:rPr lang="en-US" sz="3200" b="1" dirty="0"/>
              <a:t>The Zones of Regulation Curriculum</a:t>
            </a:r>
            <a:endParaRPr lang="en-GB" sz="3200" b="1" dirty="0"/>
          </a:p>
        </p:txBody>
      </p:sp>
      <p:pic>
        <p:nvPicPr>
          <p:cNvPr id="1026" name="Picture 2" descr="The Zones of Regulation: Amazon.co.uk: Leah Kuypers: 9780982523162: Books">
            <a:extLst>
              <a:ext uri="{FF2B5EF4-FFF2-40B4-BE49-F238E27FC236}">
                <a16:creationId xmlns:a16="http://schemas.microsoft.com/office/drawing/2014/main" id="{816CEBFC-436C-4D9D-B9CE-FCAA011BB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2967" y="913141"/>
            <a:ext cx="2342470" cy="29391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Jessica Dark ND on LinkedIn: This is a wonderful visual explanation of co- regulation between adult and…">
            <a:extLst>
              <a:ext uri="{FF2B5EF4-FFF2-40B4-BE49-F238E27FC236}">
                <a16:creationId xmlns:a16="http://schemas.microsoft.com/office/drawing/2014/main" id="{D335C1A4-FFBA-494E-88C4-8F41AFCD1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8243" y="4080531"/>
            <a:ext cx="2660734" cy="264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484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2D4E560-D0EB-4114-B537-01016F152ED9}"/>
              </a:ext>
            </a:extLst>
          </p:cNvPr>
          <p:cNvPicPr>
            <a:picLocks noGrp="1" noChangeAspect="1"/>
          </p:cNvPicPr>
          <p:nvPr>
            <p:ph idx="1"/>
          </p:nvPr>
        </p:nvPicPr>
        <p:blipFill>
          <a:blip r:embed="rId2"/>
          <a:stretch>
            <a:fillRect/>
          </a:stretch>
        </p:blipFill>
        <p:spPr>
          <a:xfrm>
            <a:off x="1573953" y="1234294"/>
            <a:ext cx="9044094" cy="4677367"/>
          </a:xfrm>
          <a:prstGeom prst="rect">
            <a:avLst/>
          </a:prstGeom>
        </p:spPr>
      </p:pic>
    </p:spTree>
    <p:extLst>
      <p:ext uri="{BB962C8B-B14F-4D97-AF65-F5344CB8AC3E}">
        <p14:creationId xmlns:p14="http://schemas.microsoft.com/office/powerpoint/2010/main" val="63230305"/>
      </p:ext>
    </p:extLst>
  </p:cSld>
  <p:clrMapOvr>
    <a:masterClrMapping/>
  </p:clrMapOvr>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35187</TotalTime>
  <Words>1067</Words>
  <Application>Microsoft Office PowerPoint</Application>
  <PresentationFormat>Widescreen</PresentationFormat>
  <Paragraphs>136</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Aharoni</vt:lpstr>
      <vt:lpstr>Arial</vt:lpstr>
      <vt:lpstr>Avenir Next LT Pro</vt:lpstr>
      <vt:lpstr>Calibri</vt:lpstr>
      <vt:lpstr>Wingdings</vt:lpstr>
      <vt:lpstr>PrismaticVTI</vt:lpstr>
      <vt:lpstr>Emotional Regulation</vt:lpstr>
      <vt:lpstr>PowerPoint Presentation</vt:lpstr>
      <vt:lpstr>Welcome!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Zones of Regulation Profiles - supporting behaviour </vt:lpstr>
      <vt:lpstr>PowerPoint Presentation</vt:lpstr>
      <vt:lpstr>Using scripts</vt:lpstr>
      <vt:lpstr>The PACE Approach</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Autism</dc:title>
  <dc:creator>georgia burke</dc:creator>
  <cp:lastModifiedBy>Mrs Jones</cp:lastModifiedBy>
  <cp:revision>117</cp:revision>
  <dcterms:created xsi:type="dcterms:W3CDTF">2022-08-09T14:19:05Z</dcterms:created>
  <dcterms:modified xsi:type="dcterms:W3CDTF">2024-01-16T20:45:28Z</dcterms:modified>
</cp:coreProperties>
</file>